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quickStyle4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8.xml" ContentType="application/vnd.openxmlformats-officedocument.drawingml.diagramData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data3.xml" ContentType="application/vnd.openxmlformats-officedocument.drawingml.diagramData+xml"/>
  <Override PartName="/ppt/diagrams/quickStyle5.xml" ContentType="application/vnd.openxmlformats-officedocument.drawingml.diagramStyle+xml"/>
  <Override PartName="/ppt/diagrams/layout3.xml" ContentType="application/vnd.openxmlformats-officedocument.drawingml.diagramLayou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data4.xml" ContentType="application/vnd.openxmlformats-officedocument.drawingml.diagramData+xml"/>
  <Override PartName="/ppt/diagrams/quickStyle6.xml" ContentType="application/vnd.openxmlformats-officedocument.drawingml.diagramStyl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data5.xml" ContentType="application/vnd.openxmlformats-officedocument.drawingml.diagramData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data6.xml" ContentType="application/vnd.openxmlformats-officedocument.drawingml.diagramData+xml"/>
  <Override PartName="/ppt/diagrams/quickStyle8.xml" ContentType="application/vnd.openxmlformats-officedocument.drawingml.diagramStyle+xml"/>
  <Override PartName="/ppt/diagrams/layout6.xml" ContentType="application/vnd.openxmlformats-officedocument.drawingml.diagramLayou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layout7.xml" ContentType="application/vnd.openxmlformats-officedocument.drawingml.diagramLayout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layout8.xml" ContentType="application/vnd.openxmlformats-officedocument.drawingml.diagramLayout+xml"/>
  <Override PartName="/ppt/diagrams/colors8.xml" ContentType="application/vnd.openxmlformats-officedocument.drawingml.diagramColor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57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8.jpeg" ContentType="image/jpeg"/>
  <Override PartName="/ppt/media/image21.png" ContentType="image/png"/>
  <Override PartName="/ppt/media/image6.jpeg" ContentType="image/jpeg"/>
  <Override PartName="/ppt/media/image7.png" ContentType="image/png"/>
  <Override PartName="/ppt/media/image5.jpeg" ContentType="image/jpeg"/>
  <Override PartName="/ppt/media/image11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40.jpeg" ContentType="image/jpe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55.jpeg" ContentType="image/jpe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6.png" ContentType="image/pn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Terapijske usluge</c:v>
                </c:pt>
              </c:strCache>
            </c:strRef>
          </c:tx>
          <c:spPr>
            <a:solidFill>
              <a:srgbClr val="5b9bd5"/>
            </a:solidFill>
            <a:ln w="0">
              <a:noFill/>
            </a:ln>
          </c:spPr>
          <c:invertIfNegative val="0"/>
          <c:dLbls>
            <c:numFmt formatCode="General" sourceLinked="0"/>
            <c:txPr>
              <a:bodyPr wrap="square"/>
              <a:lstStyle/>
              <a:p>
                <a:pPr>
                  <a:defRPr b="0" sz="900" spc="-1" strike="noStrike">
                    <a:solidFill>
                      <a:srgbClr val="404040"/>
                    </a:solidFill>
                    <a:latin typeface="Calibri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6"/>
                <c:pt idx="0">
                  <c:v>Fizioterapeut/senzorni terapeut</c:v>
                </c:pt>
                <c:pt idx="1">
                  <c:v>Radni terapeut</c:v>
                </c:pt>
                <c:pt idx="2">
                  <c:v>Logoped</c:v>
                </c:pt>
                <c:pt idx="3">
                  <c:v>Defektolog</c:v>
                </c:pt>
                <c:pt idx="4">
                  <c:v>Psiholog</c:v>
                </c:pt>
                <c:pt idx="5">
                  <c:v>Likovni terapeut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6"/>
                <c:pt idx="0">
                  <c:v>21</c:v>
                </c:pt>
                <c:pt idx="1">
                  <c:v>32</c:v>
                </c:pt>
                <c:pt idx="2">
                  <c:v>15</c:v>
                </c:pt>
                <c:pt idx="3">
                  <c:v>9</c:v>
                </c:pt>
                <c:pt idx="4">
                  <c:v>9</c:v>
                </c:pt>
                <c:pt idx="5">
                  <c:v>16</c:v>
                </c:pt>
              </c:numCache>
            </c:numRef>
          </c:val>
        </c:ser>
        <c:gapWidth val="75"/>
        <c:overlap val="40"/>
        <c:axId val="38137771"/>
        <c:axId val="96410411"/>
      </c:barChart>
      <c:catAx>
        <c:axId val="38137771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96410411"/>
        <c:crosses val="autoZero"/>
        <c:auto val="1"/>
        <c:lblAlgn val="ctr"/>
        <c:lblOffset val="100"/>
        <c:noMultiLvlLbl val="0"/>
      </c:catAx>
      <c:valAx>
        <c:axId val="96410411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900" spc="-1" strike="noStrike">
                <a:solidFill>
                  <a:srgbClr val="595959"/>
                </a:solidFill>
                <a:latin typeface="Calibri"/>
              </a:defRPr>
            </a:pPr>
          </a:p>
        </c:txPr>
        <c:crossAx val="38137771"/>
        <c:crosses val="autoZero"/>
        <c:crossBetween val="between"/>
      </c:valAx>
      <c:spPr>
        <a:noFill/>
        <a:ln w="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900" spc="-1" strike="noStrike">
              <a:solidFill>
                <a:srgbClr val="595959"/>
              </a:solidFill>
              <a:latin typeface="Calibri"/>
            </a:defRPr>
          </a:pPr>
        </a:p>
      </c:txPr>
    </c:legend>
    <c:plotVisOnly val="1"/>
    <c:dispBlanksAs val="gap"/>
  </c:chart>
  <c:spPr>
    <a:solidFill>
      <a:srgbClr val="ffffff"/>
    </a:solidFill>
    <a:ln w="9360">
      <a:solidFill>
        <a:srgbClr val="d9d9d9"/>
      </a:solidFill>
      <a:round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Anketni upitnik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Fokus grupe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A941067B-6A53-4737-9315-23C9E001BA25}">
      <dgm:prSet custT="1"/>
      <dgm:spPr/>
      <dgm:t>
        <a:bodyPr/>
        <a:lstStyle/>
        <a:p>
          <a:r>
            <a:rPr lang="hr-HR" sz="1800" dirty="0"/>
            <a:t>ispitati zadovoljstvo roditelja radom udruge „Moje dijete”, Solin</a:t>
          </a:r>
          <a:endParaRPr lang="en-US" sz="1800" dirty="0"/>
        </a:p>
      </dgm:t>
    </dgm:pt>
    <dgm:pt modelId="{FAAE1616-CA4B-449E-BCB8-B95A90F5359D}" type="parTrans" cxnId="{F976592F-C151-4CF9-941B-E83EFA0F7317}">
      <dgm:prSet/>
      <dgm:spPr/>
      <dgm:t>
        <a:bodyPr/>
        <a:lstStyle/>
        <a:p>
          <a:endParaRPr lang="en-US"/>
        </a:p>
      </dgm:t>
    </dgm:pt>
    <dgm:pt modelId="{D361C059-6A1C-4011-80D1-65AB1E658ABD}" type="sibTrans" cxnId="{F976592F-C151-4CF9-941B-E83EFA0F7317}">
      <dgm:prSet/>
      <dgm:spPr/>
      <dgm:t>
        <a:bodyPr/>
        <a:lstStyle/>
        <a:p>
          <a:endParaRPr lang="en-US"/>
        </a:p>
      </dgm:t>
    </dgm:pt>
    <dgm:pt modelId="{5BC21BA7-51A8-40CC-A759-93B565429593}">
      <dgm:prSet custT="1"/>
      <dgm:spPr/>
      <dgm:t>
        <a:bodyPr/>
        <a:lstStyle/>
        <a:p>
          <a:r>
            <a:rPr lang="hr-HR" sz="1800" dirty="0"/>
            <a:t>ispitati određene nedostatke i prijedloge za poboljšanja u radu udruge</a:t>
          </a:r>
          <a:endParaRPr lang="en-US" sz="1800" dirty="0"/>
        </a:p>
      </dgm:t>
    </dgm:pt>
    <dgm:pt modelId="{0E7F4AE0-B1CD-426E-BE7E-F58B0427F284}" type="parTrans" cxnId="{4C3A96A9-35F1-4862-9233-4786B25F0DE4}">
      <dgm:prSet/>
      <dgm:spPr/>
      <dgm:t>
        <a:bodyPr/>
        <a:lstStyle/>
        <a:p>
          <a:endParaRPr lang="en-US"/>
        </a:p>
      </dgm:t>
    </dgm:pt>
    <dgm:pt modelId="{054E8F1C-0363-46B7-A8C0-AE8ED9B3DCC5}" type="sibTrans" cxnId="{4C3A96A9-35F1-4862-9233-4786B25F0DE4}">
      <dgm:prSet/>
      <dgm:spPr/>
      <dgm:t>
        <a:bodyPr/>
        <a:lstStyle/>
        <a:p>
          <a:endParaRPr lang="en-US"/>
        </a:p>
      </dgm:t>
    </dgm:pt>
    <dgm:pt modelId="{233303D7-2E09-4B9D-BA50-03E58DF6882B}">
      <dgm:prSet custT="1"/>
      <dgm:spPr/>
      <dgm:t>
        <a:bodyPr/>
        <a:lstStyle/>
        <a:p>
          <a:r>
            <a:rPr lang="hr-HR" sz="1800" dirty="0"/>
            <a:t>upoznatost roditelja s radom udruge kao i njenim materijalnim i kadrovskim mogućnostima</a:t>
          </a:r>
          <a:endParaRPr lang="en-US" sz="1800" dirty="0"/>
        </a:p>
      </dgm:t>
    </dgm:pt>
    <dgm:pt modelId="{0BBD3726-94DA-4C1A-89B0-70BB0BDF621B}" type="parTrans" cxnId="{8CBB2EE1-6A4E-4B9E-BB85-AB9E94A7C457}">
      <dgm:prSet/>
      <dgm:spPr/>
      <dgm:t>
        <a:bodyPr/>
        <a:lstStyle/>
        <a:p>
          <a:endParaRPr lang="en-US"/>
        </a:p>
      </dgm:t>
    </dgm:pt>
    <dgm:pt modelId="{ABDE3FFC-9D2D-47B8-92BC-F281DF71AF01}" type="sibTrans" cxnId="{8CBB2EE1-6A4E-4B9E-BB85-AB9E94A7C45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ispitati terapijske potrebe i potrebe za socijalnim uslugama i pravima roditelja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7F947129-3C56-4726-A379-B5164BCB3E88}">
      <dgm:prSet custT="1"/>
      <dgm:spPr/>
      <dgm:t>
        <a:bodyPr/>
        <a:lstStyle/>
        <a:p>
          <a:r>
            <a:rPr lang="hr-HR" sz="1800" dirty="0"/>
            <a:t>ispitati učestalost i intenzitet korištenja terapijskih usluga, pružateljima terapijskih usluga, eventualnim nedostacima u primanju terapija te dodatnim potrebama za terapijskim uslugama </a:t>
          </a:r>
          <a:endParaRPr lang="en-US" sz="1800" dirty="0"/>
        </a:p>
      </dgm:t>
    </dgm:pt>
    <dgm:pt modelId="{6161A5A8-CC8A-4285-B04E-4FB075ED334C}" type="parTrans" cxnId="{DC60E790-A803-4AA2-9710-4A8772D805FF}">
      <dgm:prSet/>
      <dgm:spPr/>
      <dgm:t>
        <a:bodyPr/>
        <a:lstStyle/>
        <a:p>
          <a:endParaRPr lang="en-US"/>
        </a:p>
      </dgm:t>
    </dgm:pt>
    <dgm:pt modelId="{E43310AF-E157-4549-8331-E1469AC63724}" type="sibTrans" cxnId="{DC60E790-A803-4AA2-9710-4A8772D805F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96725" custScaleY="144800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07593" custScaleY="56313" custLinFactNeighborX="1169" custLinFactNeighborY="-4440"/>
      <dgm:spPr/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99636" custScaleY="130306" custLinFactNeighborY="1710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97380" custScaleY="51017" custLinFactNeighborX="-2226" custLinFactNeighborY="-1182"/>
      <dgm:spPr/>
    </dgm:pt>
    <dgm:pt modelId="{D287A19B-1C62-49A7-8A12-8ACB92BA6825}" type="pres">
      <dgm:prSet presAssocID="{32D1B978-F265-46AB-99A6-B06CAD0D10CD}" presName="adorn" presStyleLbl="fgAccFollowNode1" presStyleIdx="1" presStyleCnt="2" custLinFactNeighborX="7576" custLinFactNeighborY="-5173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690D8D1F-8AF4-4F7A-8584-076943531932}" type="presOf" srcId="{233303D7-2E09-4B9D-BA50-03E58DF6882B}" destId="{15EC2D18-EF2D-46DD-9C04-1F969226EBF5}" srcOrd="0" destOrd="3" presId="urn:microsoft.com/office/officeart/2005/8/layout/bList2"/>
    <dgm:cxn modelId="{6B422221-AAF6-412E-A3B5-9383FAF3CC43}" type="presOf" srcId="{A941067B-6A53-4737-9315-23C9E001BA25}" destId="{15EC2D18-EF2D-46DD-9C04-1F969226EBF5}" srcOrd="0" destOrd="1" presId="urn:microsoft.com/office/officeart/2005/8/layout/bList2"/>
    <dgm:cxn modelId="{F976592F-C151-4CF9-941B-E83EFA0F7317}" srcId="{0135F7AE-5419-4D01-910E-1FD4413DD80A}" destId="{A941067B-6A53-4737-9315-23C9E001BA25}" srcOrd="1" destOrd="0" parTransId="{FAAE1616-CA4B-449E-BCB8-B95A90F5359D}" sibTransId="{D361C059-6A1C-4011-80D1-65AB1E658ABD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DC60E790-A803-4AA2-9710-4A8772D805FF}" srcId="{32D1B978-F265-46AB-99A6-B06CAD0D10CD}" destId="{7F947129-3C56-4726-A379-B5164BCB3E88}" srcOrd="1" destOrd="0" parTransId="{6161A5A8-CC8A-4285-B04E-4FB075ED334C}" sibTransId="{E43310AF-E157-4549-8331-E1469AC63724}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4C3A96A9-35F1-4862-9233-4786B25F0DE4}" srcId="{0135F7AE-5419-4D01-910E-1FD4413DD80A}" destId="{5BC21BA7-51A8-40CC-A759-93B565429593}" srcOrd="2" destOrd="0" parTransId="{0E7F4AE0-B1CD-426E-BE7E-F58B0427F284}" sibTransId="{054E8F1C-0363-46B7-A8C0-AE8ED9B3DCC5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D28BDED9-7CD9-48C6-BEB1-329D3E5EC172}" type="presOf" srcId="{7F947129-3C56-4726-A379-B5164BCB3E88}" destId="{2AFE2EED-6654-476C-B436-C00469154F46}" srcOrd="0" destOrd="1" presId="urn:microsoft.com/office/officeart/2005/8/layout/bList2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8CBB2EE1-6A4E-4B9E-BB85-AB9E94A7C457}" srcId="{0135F7AE-5419-4D01-910E-1FD4413DD80A}" destId="{233303D7-2E09-4B9D-BA50-03E58DF6882B}" srcOrd="3" destOrd="0" parTransId="{0BBD3726-94DA-4C1A-89B0-70BB0BDF621B}" sibTransId="{ABDE3FFC-9D2D-47B8-92BC-F281DF71AF01}"/>
    <dgm:cxn modelId="{F303B6F6-4FE2-40E7-B4F1-0D668063BC3A}" type="presOf" srcId="{5BC21BA7-51A8-40CC-A759-93B565429593}" destId="{15EC2D18-EF2D-46DD-9C04-1F969226EBF5}" srcOrd="0" destOrd="2" presId="urn:microsoft.com/office/officeart/2005/8/layout/bList2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2 -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9 roditelja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r>
            <a:rPr lang="hr-HR" sz="1800" dirty="0"/>
            <a:t>15 roditelja</a:t>
          </a:r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F22FB26E-4659-4EAC-85EE-718D0FB4FD0C}">
      <dgm:prSet custT="1"/>
      <dgm:spPr/>
      <dgm:t>
        <a:bodyPr/>
        <a:lstStyle/>
        <a:p>
          <a:r>
            <a:rPr lang="hr-HR" sz="1800" dirty="0"/>
            <a:t>djeca u dobi od 2,5 godine do 12 godina (M=4,5 godina)</a:t>
          </a:r>
          <a:endParaRPr lang="en-US" sz="1800" dirty="0"/>
        </a:p>
      </dgm:t>
    </dgm:pt>
    <dgm:pt modelId="{B21BBE14-F2C3-46A9-9EEE-40A6F6166177}" type="parTrans" cxnId="{8880CC57-FF55-429C-939D-C98B93341561}">
      <dgm:prSet/>
      <dgm:spPr/>
      <dgm:t>
        <a:bodyPr/>
        <a:lstStyle/>
        <a:p>
          <a:endParaRPr lang="en-US"/>
        </a:p>
      </dgm:t>
    </dgm:pt>
    <dgm:pt modelId="{00AA2BD6-2B8E-493A-A4BB-78D21A37D8A7}" type="sibTrans" cxnId="{8880CC57-FF55-429C-939D-C98B93341561}">
      <dgm:prSet/>
      <dgm:spPr/>
      <dgm:t>
        <a:bodyPr/>
        <a:lstStyle/>
        <a:p>
          <a:endParaRPr lang="en-US"/>
        </a:p>
      </dgm:t>
    </dgm:pt>
    <dgm:pt modelId="{13385F49-4270-4DBA-8364-DAFD898AB117}">
      <dgm:prSet custT="1"/>
      <dgm:spPr/>
      <dgm:t>
        <a:bodyPr/>
        <a:lstStyle/>
        <a:p>
          <a:r>
            <a:rPr lang="hr-HR" sz="1800" dirty="0"/>
            <a:t> najviše s dijagnozom poremećaja iz spektra autizma/usporenog razvoja i govora</a:t>
          </a:r>
          <a:endParaRPr lang="en-US" sz="1800" dirty="0"/>
        </a:p>
      </dgm:t>
    </dgm:pt>
    <dgm:pt modelId="{23372699-0447-4CC5-A292-504E88C7766A}" type="parTrans" cxnId="{8974266E-C694-4259-BFFD-516DD1B4210F}">
      <dgm:prSet/>
      <dgm:spPr/>
      <dgm:t>
        <a:bodyPr/>
        <a:lstStyle/>
        <a:p>
          <a:endParaRPr lang="en-US"/>
        </a:p>
      </dgm:t>
    </dgm:pt>
    <dgm:pt modelId="{5B870681-44E5-4789-813B-53F56BA5076C}" type="sibTrans" cxnId="{8974266E-C694-4259-BFFD-516DD1B4210F}">
      <dgm:prSet/>
      <dgm:spPr/>
      <dgm:t>
        <a:bodyPr/>
        <a:lstStyle/>
        <a:p>
          <a:endParaRPr lang="en-US"/>
        </a:p>
      </dgm:t>
    </dgm:pt>
    <dgm:pt modelId="{3396D211-9303-4BF2-854D-DF8F07E53AFD}">
      <dgm:prSet custT="1"/>
      <dgm:spPr/>
      <dgm:t>
        <a:bodyPr/>
        <a:lstStyle/>
        <a:p>
          <a:r>
            <a:rPr lang="hr-HR" sz="1800" dirty="0"/>
            <a:t>Djeca dobi od 16 godina do 37 godine (M=25,2 godina)</a:t>
          </a:r>
          <a:endParaRPr lang="en-US" sz="1800" dirty="0"/>
        </a:p>
      </dgm:t>
    </dgm:pt>
    <dgm:pt modelId="{3647AA5F-D6E3-4482-884E-29C8BFEC93C4}" type="parTrans" cxnId="{0485BE1A-2196-4D2D-805C-15B82BDD0B97}">
      <dgm:prSet/>
      <dgm:spPr/>
      <dgm:t>
        <a:bodyPr/>
        <a:lstStyle/>
        <a:p>
          <a:endParaRPr lang="en-US"/>
        </a:p>
      </dgm:t>
    </dgm:pt>
    <dgm:pt modelId="{884E2B26-0F97-424F-A62E-B64A6F921EBE}" type="sibTrans" cxnId="{0485BE1A-2196-4D2D-805C-15B82BDD0B97}">
      <dgm:prSet/>
      <dgm:spPr/>
      <dgm:t>
        <a:bodyPr/>
        <a:lstStyle/>
        <a:p>
          <a:endParaRPr lang="en-US"/>
        </a:p>
      </dgm:t>
    </dgm:pt>
    <dgm:pt modelId="{653ABE8C-FDD2-4E2C-8592-D37F21C52AC4}">
      <dgm:prSet custT="1"/>
      <dgm:spPr/>
      <dgm:t>
        <a:bodyPr/>
        <a:lstStyle/>
        <a:p>
          <a:r>
            <a:rPr lang="hr-HR" sz="1800" dirty="0"/>
            <a:t>najviše s dijagnozom intelektualnih teškoća</a:t>
          </a:r>
          <a:endParaRPr lang="en-US" sz="1800" dirty="0"/>
        </a:p>
      </dgm:t>
    </dgm:pt>
    <dgm:pt modelId="{C6AEFAEB-5CB3-477D-94D8-EDB96BDBF3A3}" type="parTrans" cxnId="{AF90FF53-D4C2-4E52-9EFB-87B22A58649B}">
      <dgm:prSet/>
      <dgm:spPr/>
      <dgm:t>
        <a:bodyPr/>
        <a:lstStyle/>
        <a:p>
          <a:endParaRPr lang="en-US"/>
        </a:p>
      </dgm:t>
    </dgm:pt>
    <dgm:pt modelId="{F34D4ADD-DB74-4940-9B0F-3895B5499ACE}" type="sibTrans" cxnId="{AF90FF53-D4C2-4E52-9EFB-87B22A58649B}">
      <dgm:prSet/>
      <dgm:spPr/>
      <dgm:t>
        <a:bodyPr/>
        <a:lstStyle/>
        <a:p>
          <a:endParaRPr lang="en-US"/>
        </a:p>
      </dgm:t>
    </dgm:pt>
    <dgm:pt modelId="{62932F19-FA09-4F20-BFAE-E7CB88C40848}">
      <dgm:prSet custT="1"/>
      <dgm:spPr/>
      <dgm:t>
        <a:bodyPr/>
        <a:lstStyle/>
        <a:p>
          <a:r>
            <a:rPr lang="hr-HR" sz="1800" dirty="0"/>
            <a:t>većina djece uključena u predškolsku/školsku ustanovu + terapijske usluge (predškolska djeca)</a:t>
          </a:r>
          <a:endParaRPr lang="en-US" sz="1800" dirty="0"/>
        </a:p>
      </dgm:t>
    </dgm:pt>
    <dgm:pt modelId="{F5EDE03E-11D7-4B28-83E7-BADC63872979}" type="parTrans" cxnId="{5F7540A6-E250-474D-9951-6BF0C3B7C124}">
      <dgm:prSet/>
      <dgm:spPr/>
      <dgm:t>
        <a:bodyPr/>
        <a:lstStyle/>
        <a:p>
          <a:endParaRPr lang="en-US"/>
        </a:p>
      </dgm:t>
    </dgm:pt>
    <dgm:pt modelId="{6C4D6ADD-AEE2-4BBF-BC56-B2615246486E}" type="sibTrans" cxnId="{5F7540A6-E250-474D-9951-6BF0C3B7C124}">
      <dgm:prSet/>
      <dgm:spPr/>
      <dgm:t>
        <a:bodyPr/>
        <a:lstStyle/>
        <a:p>
          <a:endParaRPr lang="en-US"/>
        </a:p>
      </dgm:t>
    </dgm:pt>
    <dgm:pt modelId="{273C8221-B7B9-4C42-A73F-5553EB3652AD}">
      <dgm:prSet custT="1"/>
      <dgm:spPr/>
      <dgm:t>
        <a:bodyPr/>
        <a:lstStyle/>
        <a:p>
          <a:r>
            <a:rPr lang="hr-HR" sz="1800" dirty="0"/>
            <a:t>većina OSI nije uključena u nikakve  terapijske usluge i ne primaju nikakve socijalne usluge (u vidu boravka ili psihosocijalne podrške)</a:t>
          </a:r>
          <a:endParaRPr lang="en-US" sz="1800" dirty="0"/>
        </a:p>
      </dgm:t>
    </dgm:pt>
    <dgm:pt modelId="{5DB8F516-6510-4D89-BD28-44AF981390FF}" type="parTrans" cxnId="{8364C931-5DFB-4C38-B3AD-315D3CED95C0}">
      <dgm:prSet/>
      <dgm:spPr/>
      <dgm:t>
        <a:bodyPr/>
        <a:lstStyle/>
        <a:p>
          <a:endParaRPr lang="en-US"/>
        </a:p>
      </dgm:t>
    </dgm:pt>
    <dgm:pt modelId="{D6A5FEE1-7092-4C49-83F1-F073FB33C72D}" type="sibTrans" cxnId="{8364C931-5DFB-4C38-B3AD-315D3CED95C0}">
      <dgm:prSet/>
      <dgm:spPr/>
      <dgm:t>
        <a:bodyPr/>
        <a:lstStyle/>
        <a:p>
          <a:endParaRPr lang="en-US"/>
        </a:p>
      </dgm:t>
    </dgm:pt>
    <dgm:pt modelId="{FE85D17B-FAE0-4113-8B35-7385BF406C83}">
      <dgm:prSet custT="1"/>
      <dgm:spPr/>
      <dgm:t>
        <a:bodyPr/>
        <a:lstStyle/>
        <a:p>
          <a:r>
            <a:rPr lang="hr-HR" sz="1800" dirty="0"/>
            <a:t>najviše koriste terapijske usluge po udrugama</a:t>
          </a:r>
          <a:endParaRPr lang="en-US" sz="1800" dirty="0"/>
        </a:p>
      </dgm:t>
    </dgm:pt>
    <dgm:pt modelId="{DAEBFB5E-0301-4C71-9340-5161C0CA3C02}" type="parTrans" cxnId="{E6BAA857-B5B8-442D-81DF-B2988109E7B2}">
      <dgm:prSet/>
      <dgm:spPr/>
      <dgm:t>
        <a:bodyPr/>
        <a:lstStyle/>
        <a:p>
          <a:endParaRPr lang="en-US"/>
        </a:p>
      </dgm:t>
    </dgm:pt>
    <dgm:pt modelId="{B3A20ED2-0EED-4483-84F4-119C08A0D99C}" type="sibTrans" cxnId="{E6BAA857-B5B8-442D-81DF-B2988109E7B2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14313" custScaleY="177466" custLinFactNeighborX="-30153" custLinFactNeighborY="2927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11749" custScaleY="104921" custLinFactNeighborX="-36338" custLinFactNeighborY="36604"/>
      <dgm:spPr/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22554" custScaleY="182290" custLinFactNeighborY="1710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113638" custScaleY="113571" custLinFactNeighborX="-2366" custLinFactNeighborY="65558"/>
      <dgm:spPr/>
    </dgm:pt>
    <dgm:pt modelId="{D287A19B-1C62-49A7-8A12-8ACB92BA6825}" type="pres">
      <dgm:prSet presAssocID="{32D1B978-F265-46AB-99A6-B06CAD0D10CD}" presName="adorn" presStyleLbl="fgAccFollowNode1" presStyleIdx="1" presStyleCnt="2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0485BE1A-2196-4D2D-805C-15B82BDD0B97}" srcId="{32D1B978-F265-46AB-99A6-B06CAD0D10CD}" destId="{3396D211-9303-4BF2-854D-DF8F07E53AFD}" srcOrd="1" destOrd="0" parTransId="{3647AA5F-D6E3-4482-884E-29C8BFEC93C4}" sibTransId="{884E2B26-0F97-424F-A62E-B64A6F921EBE}"/>
    <dgm:cxn modelId="{629AE71D-FB46-4D70-93D4-35E8CA8F289E}" type="presOf" srcId="{3396D211-9303-4BF2-854D-DF8F07E53AFD}" destId="{2AFE2EED-6654-476C-B436-C00469154F46}" srcOrd="0" destOrd="1" presId="urn:microsoft.com/office/officeart/2005/8/layout/bList2"/>
    <dgm:cxn modelId="{B370122E-2F19-4101-B353-8C2D56B51989}" type="presOf" srcId="{273C8221-B7B9-4C42-A73F-5553EB3652AD}" destId="{2AFE2EED-6654-476C-B436-C00469154F46}" srcOrd="0" destOrd="3" presId="urn:microsoft.com/office/officeart/2005/8/layout/bList2"/>
    <dgm:cxn modelId="{8364C931-5DFB-4C38-B3AD-315D3CED95C0}" srcId="{32D1B978-F265-46AB-99A6-B06CAD0D10CD}" destId="{273C8221-B7B9-4C42-A73F-5553EB3652AD}" srcOrd="3" destOrd="0" parTransId="{5DB8F516-6510-4D89-BD28-44AF981390FF}" sibTransId="{D6A5FEE1-7092-4C49-83F1-F073FB33C72D}"/>
    <dgm:cxn modelId="{07D8B132-4027-4C05-B1AF-A3C3C0491787}" type="presOf" srcId="{13385F49-4270-4DBA-8364-DAFD898AB117}" destId="{15EC2D18-EF2D-46DD-9C04-1F969226EBF5}" srcOrd="0" destOrd="2" presId="urn:microsoft.com/office/officeart/2005/8/layout/bList2"/>
    <dgm:cxn modelId="{8974266E-C694-4259-BFFD-516DD1B4210F}" srcId="{0135F7AE-5419-4D01-910E-1FD4413DD80A}" destId="{13385F49-4270-4DBA-8364-DAFD898AB117}" srcOrd="2" destOrd="0" parTransId="{23372699-0447-4CC5-A292-504E88C7766A}" sibTransId="{5B870681-44E5-4789-813B-53F56BA5076C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AF90FF53-D4C2-4E52-9EFB-87B22A58649B}" srcId="{32D1B978-F265-46AB-99A6-B06CAD0D10CD}" destId="{653ABE8C-FDD2-4E2C-8592-D37F21C52AC4}" srcOrd="2" destOrd="0" parTransId="{C6AEFAEB-5CB3-477D-94D8-EDB96BDBF3A3}" sibTransId="{F34D4ADD-DB74-4940-9B0F-3895B5499ACE}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EA55C756-5864-49C6-AB29-4E0150C51FDB}" type="presOf" srcId="{653ABE8C-FDD2-4E2C-8592-D37F21C52AC4}" destId="{2AFE2EED-6654-476C-B436-C00469154F46}" srcOrd="0" destOrd="2" presId="urn:microsoft.com/office/officeart/2005/8/layout/bList2"/>
    <dgm:cxn modelId="{E6BAA857-B5B8-442D-81DF-B2988109E7B2}" srcId="{32D1B978-F265-46AB-99A6-B06CAD0D10CD}" destId="{FE85D17B-FAE0-4113-8B35-7385BF406C83}" srcOrd="4" destOrd="0" parTransId="{DAEBFB5E-0301-4C71-9340-5161C0CA3C02}" sibTransId="{B3A20ED2-0EED-4483-84F4-119C08A0D99C}"/>
    <dgm:cxn modelId="{8880CC57-FF55-429C-939D-C98B93341561}" srcId="{0135F7AE-5419-4D01-910E-1FD4413DD80A}" destId="{F22FB26E-4659-4EAC-85EE-718D0FB4FD0C}" srcOrd="1" destOrd="0" parTransId="{B21BBE14-F2C3-46A9-9EEE-40A6F6166177}" sibTransId="{00AA2BD6-2B8E-493A-A4BB-78D21A37D8A7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5F7540A6-E250-474D-9951-6BF0C3B7C124}" srcId="{0135F7AE-5419-4D01-910E-1FD4413DD80A}" destId="{62932F19-FA09-4F20-BFAE-E7CB88C40848}" srcOrd="3" destOrd="0" parTransId="{F5EDE03E-11D7-4B28-83E7-BADC63872979}" sibTransId="{6C4D6ADD-AEE2-4BBF-BC56-B2615246486E}"/>
    <dgm:cxn modelId="{FC4DBFA6-8F9C-4A7A-85A4-A717FD69ADE5}" type="presOf" srcId="{62932F19-FA09-4F20-BFAE-E7CB88C40848}" destId="{15EC2D18-EF2D-46DD-9C04-1F969226EBF5}" srcOrd="0" destOrd="3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90D1F3C7-6964-4710-B2D7-F91D433E76D0}" type="presOf" srcId="{F22FB26E-4659-4EAC-85EE-718D0FB4FD0C}" destId="{15EC2D18-EF2D-46DD-9C04-1F969226EBF5}" srcOrd="0" destOrd="1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A8CA2EF2-C93A-4190-9DC0-B62D6766387A}" type="presOf" srcId="{FE85D17B-FAE0-4113-8B35-7385BF406C83}" destId="{2AFE2EED-6654-476C-B436-C00469154F46}" srcOrd="0" destOrd="4" presId="urn:microsoft.com/office/officeart/2005/8/layout/bList2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u kasnijoj predškolskoj ili školskoj dobi ostvarili usluge</a:t>
          </a:r>
          <a:endParaRPr lang="en-US" sz="1800" i="1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r>
            <a:rPr lang="hr-HR" sz="1800" dirty="0"/>
            <a:t>najčešće u dobi između 2.5 i 3.5 godine </a:t>
          </a:r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7B31CD45-4052-47B7-B15F-B5298C28C187}">
      <dgm:prSet custT="1"/>
      <dgm:spPr/>
      <dgm:t>
        <a:bodyPr/>
        <a:lstStyle/>
        <a:p>
          <a:r>
            <a:rPr lang="hr-HR" sz="1800" dirty="0"/>
            <a:t>dio roditelja bio primoran koristiti privatne terapijske usluge dok ih nisu ostvarili u soc.skrbi ili zdravstvu</a:t>
          </a:r>
          <a:endParaRPr lang="en-US" sz="1800" dirty="0"/>
        </a:p>
      </dgm:t>
    </dgm:pt>
    <dgm:pt modelId="{DC2A28FD-931B-4836-A12C-F4DE410849CF}" type="parTrans" cxnId="{DDC20296-BED0-4EB0-AA5F-A75FFF118818}">
      <dgm:prSet/>
      <dgm:spPr/>
      <dgm:t>
        <a:bodyPr/>
        <a:lstStyle/>
        <a:p>
          <a:endParaRPr lang="en-US"/>
        </a:p>
      </dgm:t>
    </dgm:pt>
    <dgm:pt modelId="{6AAC27C5-2E71-4549-89A0-DE1901B56F11}" type="sibTrans" cxnId="{DDC20296-BED0-4EB0-AA5F-A75FFF118818}">
      <dgm:prSet/>
      <dgm:spPr/>
      <dgm:t>
        <a:bodyPr/>
        <a:lstStyle/>
        <a:p>
          <a:endParaRPr lang="en-US"/>
        </a:p>
      </dgm:t>
    </dgm:pt>
    <dgm:pt modelId="{ADA57608-1A3F-419D-91CF-1F5B73DE6392}">
      <dgm:prSet custT="1"/>
      <dgm:spPr/>
      <dgm:t>
        <a:bodyPr/>
        <a:lstStyle/>
        <a:p>
          <a:r>
            <a:rPr lang="hr-HR" sz="1800" dirty="0"/>
            <a:t>tijekom školske dobi manjak terapijskih usluga u sustavu soc.skrbi jer ne postoji dovoljan broj pružatelja</a:t>
          </a:r>
          <a:endParaRPr lang="en-US" sz="1800" dirty="0"/>
        </a:p>
      </dgm:t>
    </dgm:pt>
    <dgm:pt modelId="{034B4576-08E3-4C2F-8D81-D500AED51F49}" type="parTrans" cxnId="{50CE4203-AE44-4765-8029-12B8D94715E4}">
      <dgm:prSet/>
      <dgm:spPr/>
      <dgm:t>
        <a:bodyPr/>
        <a:lstStyle/>
        <a:p>
          <a:endParaRPr lang="en-US"/>
        </a:p>
      </dgm:t>
    </dgm:pt>
    <dgm:pt modelId="{BAFD00EA-96E2-45FC-A145-9383578E4590}" type="sibTrans" cxnId="{50CE4203-AE44-4765-8029-12B8D94715E4}">
      <dgm:prSet/>
      <dgm:spPr/>
      <dgm:t>
        <a:bodyPr/>
        <a:lstStyle/>
        <a:p>
          <a:endParaRPr lang="en-US"/>
        </a:p>
      </dgm:t>
    </dgm:pt>
    <dgm:pt modelId="{2FC5F770-165F-4E4E-8D0E-8724D33BC23F}">
      <dgm:prSet custT="1"/>
      <dgm:spPr/>
      <dgm:t>
        <a:bodyPr/>
        <a:lstStyle/>
        <a:p>
          <a:r>
            <a:rPr lang="hr-HR" sz="1800" dirty="0"/>
            <a:t>većina roditelja navodi da usluge koriste na više mjesta (soc.skrb, zdravstvo, privatne usluge), a kao razlog navode </a:t>
          </a:r>
          <a:r>
            <a:rPr lang="hr-HR" sz="1800" b="1" i="1" dirty="0"/>
            <a:t>nedovoljan broj termina terapijskih usluga ili nemogućnost ostvarivanja svih potrebnih usluga</a:t>
          </a:r>
          <a:endParaRPr lang="en-US" sz="1800" b="1" i="1" dirty="0"/>
        </a:p>
      </dgm:t>
    </dgm:pt>
    <dgm:pt modelId="{3737E299-5275-41E4-BCAA-9BC89614EFB1}" type="parTrans" cxnId="{B17CA441-962E-4900-A90F-AEBB45C22EC4}">
      <dgm:prSet/>
      <dgm:spPr/>
      <dgm:t>
        <a:bodyPr/>
        <a:lstStyle/>
        <a:p>
          <a:endParaRPr lang="en-US"/>
        </a:p>
      </dgm:t>
    </dgm:pt>
    <dgm:pt modelId="{02B8E588-99AB-42BB-B91F-D1AE609845B9}" type="sibTrans" cxnId="{B17CA441-962E-4900-A90F-AEBB45C22EC4}">
      <dgm:prSet/>
      <dgm:spPr/>
      <dgm:t>
        <a:bodyPr/>
        <a:lstStyle/>
        <a:p>
          <a:endParaRPr lang="en-US"/>
        </a:p>
      </dgm:t>
    </dgm:pt>
    <dgm:pt modelId="{92257F80-12A8-4822-ABE4-05DBDBAA8DCC}">
      <dgm:prSet custT="1"/>
      <dgm:spPr/>
      <dgm:t>
        <a:bodyPr/>
        <a:lstStyle/>
        <a:p>
          <a:r>
            <a:rPr lang="hr-HR" sz="1800" dirty="0"/>
            <a:t>ne koriste uglavnom terapijske usluge osim u udrugama, jer su ustanove socijalne skrbi uglavnom orijentirane na ranu razvojnu podršku </a:t>
          </a:r>
          <a:r>
            <a:rPr lang="hr-HR" sz="1800" b="1" i="1" dirty="0"/>
            <a:t>(nitko ne pruža terapijske usluge za stariju djecu s TUR ili OSI)</a:t>
          </a:r>
          <a:endParaRPr lang="en-US" sz="1800" b="1" i="1" dirty="0"/>
        </a:p>
      </dgm:t>
    </dgm:pt>
    <dgm:pt modelId="{68A54FBF-4079-444A-81E4-C746BCB1F4B7}" type="parTrans" cxnId="{5160C54A-5B12-491A-9EB1-635D1F1BC51B}">
      <dgm:prSet/>
      <dgm:spPr/>
      <dgm:t>
        <a:bodyPr/>
        <a:lstStyle/>
        <a:p>
          <a:endParaRPr lang="en-US"/>
        </a:p>
      </dgm:t>
    </dgm:pt>
    <dgm:pt modelId="{58BC3559-5861-4E3D-AB36-EA9E2221EDD0}" type="sibTrans" cxnId="{5160C54A-5B12-491A-9EB1-635D1F1BC51B}">
      <dgm:prSet/>
      <dgm:spPr/>
      <dgm:t>
        <a:bodyPr/>
        <a:lstStyle/>
        <a:p>
          <a:endParaRPr lang="en-US"/>
        </a:p>
      </dgm:t>
    </dgm:pt>
    <dgm:pt modelId="{5C72C39F-E292-4BF9-8D9C-B0E2122BFEB2}">
      <dgm:prSet custT="1"/>
      <dgm:spPr/>
      <dgm:t>
        <a:bodyPr/>
        <a:lstStyle/>
        <a:p>
          <a:r>
            <a:rPr lang="hr-HR" sz="1800" dirty="0"/>
            <a:t>najveći problem su bile nedostatne terapijske usluge (</a:t>
          </a:r>
          <a:r>
            <a:rPr lang="hr-HR" sz="1800" i="1" dirty="0"/>
            <a:t>slab intenzitet)</a:t>
          </a:r>
          <a:endParaRPr lang="en-US" sz="1800" i="1" dirty="0"/>
        </a:p>
      </dgm:t>
    </dgm:pt>
    <dgm:pt modelId="{E9028195-7382-4169-8D28-4D20067E6366}" type="parTrans" cxnId="{14E47951-335E-4DC2-BA53-2A15A57D24BB}">
      <dgm:prSet/>
      <dgm:spPr/>
      <dgm:t>
        <a:bodyPr/>
        <a:lstStyle/>
        <a:p>
          <a:endParaRPr lang="hr-HR"/>
        </a:p>
      </dgm:t>
    </dgm:pt>
    <dgm:pt modelId="{13E17A8D-61FD-4D0B-85BA-185194D35B19}" type="sibTrans" cxnId="{14E47951-335E-4DC2-BA53-2A15A57D24BB}">
      <dgm:prSet/>
      <dgm:spPr/>
      <dgm:t>
        <a:bodyPr/>
        <a:lstStyle/>
        <a:p>
          <a:endParaRPr lang="hr-HR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47623" custScaleY="180558" custLinFactNeighborX="-30153" custLinFactNeighborY="-7336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57013" custScaleY="192563" custLinFactNeighborY="1710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50CE4203-AE44-4765-8029-12B8D94715E4}" srcId="{32D1B978-F265-46AB-99A6-B06CAD0D10CD}" destId="{ADA57608-1A3F-419D-91CF-1F5B73DE6392}" srcOrd="2" destOrd="0" parTransId="{034B4576-08E3-4C2F-8D81-D500AED51F49}" sibTransId="{BAFD00EA-96E2-45FC-A145-9383578E4590}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3ED9135E-F88D-4219-9493-6027AF239911}" type="presOf" srcId="{5C72C39F-E292-4BF9-8D9C-B0E2122BFEB2}" destId="{2AFE2EED-6654-476C-B436-C00469154F46}" srcOrd="0" destOrd="1" presId="urn:microsoft.com/office/officeart/2005/8/layout/bList2"/>
    <dgm:cxn modelId="{4F1FFC5E-815A-4660-9BB8-8AF9B2212E79}" type="presOf" srcId="{ADA57608-1A3F-419D-91CF-1F5B73DE6392}" destId="{2AFE2EED-6654-476C-B436-C00469154F46}" srcOrd="0" destOrd="2" presId="urn:microsoft.com/office/officeart/2005/8/layout/bList2"/>
    <dgm:cxn modelId="{B17CA441-962E-4900-A90F-AEBB45C22EC4}" srcId="{0135F7AE-5419-4D01-910E-1FD4413DD80A}" destId="{2FC5F770-165F-4E4E-8D0E-8724D33BC23F}" srcOrd="2" destOrd="0" parTransId="{3737E299-5275-41E4-BCAA-9BC89614EFB1}" sibTransId="{02B8E588-99AB-42BB-B91F-D1AE609845B9}"/>
    <dgm:cxn modelId="{5160C54A-5B12-491A-9EB1-635D1F1BC51B}" srcId="{32D1B978-F265-46AB-99A6-B06CAD0D10CD}" destId="{92257F80-12A8-4822-ABE4-05DBDBAA8DCC}" srcOrd="3" destOrd="0" parTransId="{68A54FBF-4079-444A-81E4-C746BCB1F4B7}" sibTransId="{58BC3559-5861-4E3D-AB36-EA9E2221EDD0}"/>
    <dgm:cxn modelId="{14E47951-335E-4DC2-BA53-2A15A57D24BB}" srcId="{32D1B978-F265-46AB-99A6-B06CAD0D10CD}" destId="{5C72C39F-E292-4BF9-8D9C-B0E2122BFEB2}" srcOrd="1" destOrd="0" parTransId="{E9028195-7382-4169-8D28-4D20067E6366}" sibTransId="{13E17A8D-61FD-4D0B-85BA-185194D35B19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466F6C77-B9C3-4B59-AA25-02D90E9ED800}" type="presOf" srcId="{2FC5F770-165F-4E4E-8D0E-8724D33BC23F}" destId="{15EC2D18-EF2D-46DD-9C04-1F969226EBF5}" srcOrd="0" destOrd="2" presId="urn:microsoft.com/office/officeart/2005/8/layout/bList2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DDC20296-BED0-4EB0-AA5F-A75FFF118818}" srcId="{0135F7AE-5419-4D01-910E-1FD4413DD80A}" destId="{7B31CD45-4052-47B7-B15F-B5298C28C187}" srcOrd="1" destOrd="0" parTransId="{DC2A28FD-931B-4836-A12C-F4DE410849CF}" sibTransId="{6AAC27C5-2E71-4549-89A0-DE1901B56F11}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A602B3A0-40BF-4263-B6C8-A32AB063B177}" type="presOf" srcId="{7B31CD45-4052-47B7-B15F-B5298C28C187}" destId="{15EC2D18-EF2D-46DD-9C04-1F969226EBF5}" srcOrd="0" destOrd="1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C49712CA-A28E-4AA6-9272-2ACC00B995F9}" type="presOf" srcId="{92257F80-12A8-4822-ABE4-05DBDBAA8DCC}" destId="{2AFE2EED-6654-476C-B436-C00469154F46}" srcOrd="0" destOrd="3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dirty="0"/>
            <a:t>Teško dolazili do terapijskih usluga u mlađoj dobi djece jer je bilo puno manje pružatelja i stručnjaka nego danas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6E899775-57DF-430E-B02D-B3E0D80BB365}">
      <dgm:prSet custT="1"/>
      <dgm:spPr/>
      <dgm:t>
        <a:bodyPr/>
        <a:lstStyle/>
        <a:p>
          <a:r>
            <a:rPr lang="hr-HR" sz="1800" dirty="0"/>
            <a:t>Određeno vrijeme trebali čekati s uključivanjem na terapije od trenutka procjene potrebe za pojedinom terapijom (6 mjeseci do 1 godinu)</a:t>
          </a:r>
          <a:endParaRPr lang="en-US" sz="1800" dirty="0"/>
        </a:p>
      </dgm:t>
    </dgm:pt>
    <dgm:pt modelId="{4033298A-D8F7-47F7-9539-E1C43F5CC663}" type="parTrans" cxnId="{05FFAC54-ABEF-4ABC-9D53-842BD612C240}">
      <dgm:prSet/>
      <dgm:spPr/>
      <dgm:t>
        <a:bodyPr/>
        <a:lstStyle/>
        <a:p>
          <a:endParaRPr lang="en-US"/>
        </a:p>
      </dgm:t>
    </dgm:pt>
    <dgm:pt modelId="{4189A9F2-1F82-4EFE-B14F-BF021107BFBE}" type="sibTrans" cxnId="{05FFAC54-ABEF-4ABC-9D53-842BD612C240}">
      <dgm:prSet/>
      <dgm:spPr/>
      <dgm:t>
        <a:bodyPr/>
        <a:lstStyle/>
        <a:p>
          <a:endParaRPr lang="en-US"/>
        </a:p>
      </dgm:t>
    </dgm:pt>
    <dgm:pt modelId="{FDF1A816-0807-4C3D-800F-09A59EDC4711}">
      <dgm:prSet custT="1"/>
      <dgm:spPr/>
      <dgm:t>
        <a:bodyPr/>
        <a:lstStyle/>
        <a:p>
          <a:r>
            <a:rPr lang="hr-HR" sz="1800" dirty="0"/>
            <a:t>Navode pozitivne pomake u vidu toga da se puno kraće čeka sada na ostvarivanje terapija</a:t>
          </a:r>
          <a:endParaRPr lang="en-US" sz="1800" dirty="0"/>
        </a:p>
      </dgm:t>
    </dgm:pt>
    <dgm:pt modelId="{3DC4C23D-6809-4CBD-947D-8E6C15A90414}" type="parTrans" cxnId="{0C0D7447-773A-4F18-8192-FF7679C06418}">
      <dgm:prSet/>
      <dgm:spPr/>
      <dgm:t>
        <a:bodyPr/>
        <a:lstStyle/>
        <a:p>
          <a:endParaRPr lang="en-US"/>
        </a:p>
      </dgm:t>
    </dgm:pt>
    <dgm:pt modelId="{91B9144E-F1B9-4DE0-A51A-B8DBD02D1B47}" type="sibTrans" cxnId="{0C0D7447-773A-4F18-8192-FF7679C06418}">
      <dgm:prSet/>
      <dgm:spPr/>
      <dgm:t>
        <a:bodyPr/>
        <a:lstStyle/>
        <a:p>
          <a:endParaRPr lang="en-US"/>
        </a:p>
      </dgm:t>
    </dgm:pt>
    <dgm:pt modelId="{C4B411FE-4C4E-483C-82C9-F8CB596DF913}">
      <dgm:prSet custT="1"/>
      <dgm:spPr/>
      <dgm:t>
        <a:bodyPr/>
        <a:lstStyle/>
        <a:p>
          <a:r>
            <a:rPr lang="hr-HR" sz="1800" dirty="0"/>
            <a:t>Nedostatak je to što ne mogu ostvariti sve kod istog pružatelja </a:t>
          </a:r>
          <a:endParaRPr lang="en-US" sz="1800" dirty="0"/>
        </a:p>
      </dgm:t>
    </dgm:pt>
    <dgm:pt modelId="{62FC965C-6533-4AE9-97CB-03812876579D}" type="parTrans" cxnId="{23B19A13-D515-4DEB-AB8F-F692F95FA824}">
      <dgm:prSet/>
      <dgm:spPr/>
      <dgm:t>
        <a:bodyPr/>
        <a:lstStyle/>
        <a:p>
          <a:endParaRPr lang="en-US"/>
        </a:p>
      </dgm:t>
    </dgm:pt>
    <dgm:pt modelId="{D0109DA4-0ECA-4D90-A80B-460B45E2B56D}" type="sibTrans" cxnId="{23B19A13-D515-4DEB-AB8F-F692F95FA824}">
      <dgm:prSet/>
      <dgm:spPr/>
      <dgm:t>
        <a:bodyPr/>
        <a:lstStyle/>
        <a:p>
          <a:endParaRPr lang="en-US"/>
        </a:p>
      </dgm:t>
    </dgm:pt>
    <dgm:pt modelId="{049D193C-FD10-44F1-A53B-25F4387FADE4}">
      <dgm:prSet custT="1"/>
      <dgm:spPr/>
      <dgm:t>
        <a:bodyPr/>
        <a:lstStyle/>
        <a:p>
          <a:endParaRPr lang="en-US" sz="1800" dirty="0"/>
        </a:p>
      </dgm:t>
    </dgm:pt>
    <dgm:pt modelId="{B7F5E9F5-71ED-4B93-831E-1CBD4719DEEC}" type="parTrans" cxnId="{D0E5DFFC-F375-49B5-9A1E-7CF7A61CEAC6}">
      <dgm:prSet/>
      <dgm:spPr/>
      <dgm:t>
        <a:bodyPr/>
        <a:lstStyle/>
        <a:p>
          <a:endParaRPr lang="en-US"/>
        </a:p>
      </dgm:t>
    </dgm:pt>
    <dgm:pt modelId="{641458CA-BC59-4B9F-8BB4-35A4FAE15338}" type="sibTrans" cxnId="{D0E5DFFC-F375-49B5-9A1E-7CF7A61CEAC6}">
      <dgm:prSet/>
      <dgm:spPr/>
      <dgm:t>
        <a:bodyPr/>
        <a:lstStyle/>
        <a:p>
          <a:endParaRPr lang="en-US"/>
        </a:p>
      </dgm:t>
    </dgm:pt>
    <dgm:pt modelId="{899D69E6-57CB-4F5B-9394-1E713B1A5A7D}">
      <dgm:prSet custT="1"/>
      <dgm:spPr/>
      <dgm:t>
        <a:bodyPr/>
        <a:lstStyle/>
        <a:p>
          <a:r>
            <a:rPr lang="hr-HR" sz="1800" dirty="0"/>
            <a:t>Djeca napuštanjem školskog sustava ostaju bez ikakvih terapijskih sadržaja</a:t>
          </a:r>
          <a:endParaRPr lang="en-US" sz="1800" dirty="0"/>
        </a:p>
      </dgm:t>
    </dgm:pt>
    <dgm:pt modelId="{1AA52C3D-5114-4C13-A015-BD7E7CD472B2}" type="parTrans" cxnId="{29515AEB-1ABE-467B-AF96-F48265E5B008}">
      <dgm:prSet/>
      <dgm:spPr/>
      <dgm:t>
        <a:bodyPr/>
        <a:lstStyle/>
        <a:p>
          <a:endParaRPr lang="en-US"/>
        </a:p>
      </dgm:t>
    </dgm:pt>
    <dgm:pt modelId="{E2B60C2A-1622-447D-99AF-949DEA182800}" type="sibTrans" cxnId="{29515AEB-1ABE-467B-AF96-F48265E5B008}">
      <dgm:prSet/>
      <dgm:spPr/>
      <dgm:t>
        <a:bodyPr/>
        <a:lstStyle/>
        <a:p>
          <a:endParaRPr lang="en-US"/>
        </a:p>
      </dgm:t>
    </dgm:pt>
    <dgm:pt modelId="{A05325FB-2CCE-404C-8AF8-CC382F47EE9A}">
      <dgm:prSet custT="1"/>
      <dgm:spPr/>
      <dgm:t>
        <a:bodyPr/>
        <a:lstStyle/>
        <a:p>
          <a:r>
            <a:rPr lang="hr-HR" sz="1800" dirty="0"/>
            <a:t>Terapije koje ne mogu ostvariti besplatno (zdravstveni sustav, soc.skbr. Ili udruga) nadomještaju privatno</a:t>
          </a:r>
          <a:endParaRPr lang="en-US" sz="1800" dirty="0"/>
        </a:p>
      </dgm:t>
    </dgm:pt>
    <dgm:pt modelId="{EBF60EEE-514C-45B2-91C9-A84BF7B5E890}" type="parTrans" cxnId="{53B931FA-8B90-43B9-88AA-D61619353760}">
      <dgm:prSet/>
      <dgm:spPr/>
      <dgm:t>
        <a:bodyPr/>
        <a:lstStyle/>
        <a:p>
          <a:endParaRPr lang="en-US"/>
        </a:p>
      </dgm:t>
    </dgm:pt>
    <dgm:pt modelId="{2C088351-4628-403B-87CD-B2F33D43A774}" type="sibTrans" cxnId="{53B931FA-8B90-43B9-88AA-D61619353760}">
      <dgm:prSet/>
      <dgm:spPr/>
      <dgm:t>
        <a:bodyPr/>
        <a:lstStyle/>
        <a:p>
          <a:endParaRPr lang="en-US"/>
        </a:p>
      </dgm:t>
    </dgm:pt>
    <dgm:pt modelId="{A9FA6574-9AAE-4307-A2AB-2BE3EDA50F8A}">
      <dgm:prSet custT="1"/>
      <dgm:spPr/>
      <dgm:t>
        <a:bodyPr/>
        <a:lstStyle/>
        <a:p>
          <a:r>
            <a:rPr lang="hr-HR" sz="1800" dirty="0"/>
            <a:t>Većina roditelja izvještava da je zadovoljna kvalitetom primljenih terapija</a:t>
          </a:r>
          <a:endParaRPr lang="en-US" sz="1800" dirty="0"/>
        </a:p>
      </dgm:t>
    </dgm:pt>
    <dgm:pt modelId="{57D55154-FB39-4F29-8266-FA064DAE8E83}" type="parTrans" cxnId="{079015F9-47BB-417C-9AA3-91B1AD2FA360}">
      <dgm:prSet/>
      <dgm:spPr/>
      <dgm:t>
        <a:bodyPr/>
        <a:lstStyle/>
        <a:p>
          <a:endParaRPr lang="en-US"/>
        </a:p>
      </dgm:t>
    </dgm:pt>
    <dgm:pt modelId="{E1201F64-24F2-4352-8F8B-73C4158B74A6}" type="sibTrans" cxnId="{079015F9-47BB-417C-9AA3-91B1AD2FA360}">
      <dgm:prSet/>
      <dgm:spPr/>
      <dgm:t>
        <a:bodyPr/>
        <a:lstStyle/>
        <a:p>
          <a:endParaRPr lang="en-US"/>
        </a:p>
      </dgm:t>
    </dgm:pt>
    <dgm:pt modelId="{FA9D0A3A-57C6-4E48-832E-3BDF3705E324}">
      <dgm:prSet custT="1"/>
      <dgm:spPr/>
      <dgm:t>
        <a:bodyPr/>
        <a:lstStyle/>
        <a:p>
          <a:r>
            <a:rPr lang="hr-HR" sz="1800" dirty="0"/>
            <a:t>Samim polaskom u školu </a:t>
          </a:r>
          <a:r>
            <a:rPr lang="hr-HR" sz="1800" b="1" i="1" dirty="0"/>
            <a:t>gube terapijske usluge u sustavu soc.skrbi</a:t>
          </a:r>
          <a:r>
            <a:rPr lang="hr-HR" sz="1800" dirty="0"/>
            <a:t>, a većina škola nema potrebnu stručnu službu </a:t>
          </a:r>
          <a:endParaRPr lang="en-US" sz="1800" dirty="0"/>
        </a:p>
      </dgm:t>
    </dgm:pt>
    <dgm:pt modelId="{5D2A55E2-5A83-4FEB-A1D1-CDC238987C60}" type="parTrans" cxnId="{D5D311C1-EC03-4832-92B7-383E4C0CD63F}">
      <dgm:prSet/>
      <dgm:spPr/>
      <dgm:t>
        <a:bodyPr/>
        <a:lstStyle/>
        <a:p>
          <a:endParaRPr lang="en-US"/>
        </a:p>
      </dgm:t>
    </dgm:pt>
    <dgm:pt modelId="{0B67176A-C2A8-4951-B3E8-AA2DEDC47245}" type="sibTrans" cxnId="{D5D311C1-EC03-4832-92B7-383E4C0CD63F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E9A44606-5565-4A0B-B158-CD0FCD478791}" type="presOf" srcId="{408CC1FD-4CC1-4C46-B80B-F612C342DDC1}" destId="{2AFE2EED-6654-476C-B436-C00469154F46}" srcOrd="0" destOrd="0" presId="urn:microsoft.com/office/officeart/2005/8/layout/bList2"/>
    <dgm:cxn modelId="{36B0CC0F-0D73-44E3-9DDE-17E3B1D695D0}" type="presOf" srcId="{A9FA6574-9AAE-4307-A2AB-2BE3EDA50F8A}" destId="{15EC2D18-EF2D-46DD-9C04-1F969226EBF5}" srcOrd="0" destOrd="4" presId="urn:microsoft.com/office/officeart/2005/8/layout/bList2"/>
    <dgm:cxn modelId="{23B19A13-D515-4DEB-AB8F-F692F95FA824}" srcId="{0135F7AE-5419-4D01-910E-1FD4413DD80A}" destId="{C4B411FE-4C4E-483C-82C9-F8CB596DF913}" srcOrd="2" destOrd="0" parTransId="{62FC965C-6533-4AE9-97CB-03812876579D}" sibTransId="{D0109DA4-0ECA-4D90-A80B-460B45E2B56D}"/>
    <dgm:cxn modelId="{0C0D7447-773A-4F18-8192-FF7679C06418}" srcId="{0135F7AE-5419-4D01-910E-1FD4413DD80A}" destId="{FDF1A816-0807-4C3D-800F-09A59EDC4711}" srcOrd="1" destOrd="0" parTransId="{3DC4C23D-6809-4CBD-947D-8E6C15A90414}" sibTransId="{91B9144E-F1B9-4DE0-A51A-B8DBD02D1B47}"/>
    <dgm:cxn modelId="{39622149-EA9C-4612-9A55-DB9134BAFE58}" type="presOf" srcId="{FDF1A816-0807-4C3D-800F-09A59EDC4711}" destId="{15EC2D18-EF2D-46DD-9C04-1F969226EBF5}" srcOrd="0" destOrd="1" presId="urn:microsoft.com/office/officeart/2005/8/layout/bList2"/>
    <dgm:cxn modelId="{F36ACC4C-CF03-4905-91D3-3F7D34B15C0D}" type="presOf" srcId="{049D193C-FD10-44F1-A53B-25F4387FADE4}" destId="{15EC2D18-EF2D-46DD-9C04-1F969226EBF5}" srcOrd="0" destOrd="5" presId="urn:microsoft.com/office/officeart/2005/8/layout/bList2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05FFAC54-ABEF-4ABC-9D53-842BD612C240}" srcId="{0135F7AE-5419-4D01-910E-1FD4413DD80A}" destId="{6E899775-57DF-430E-B02D-B3E0D80BB365}" srcOrd="0" destOrd="0" parTransId="{4033298A-D8F7-47F7-9539-E1C43F5CC663}" sibTransId="{4189A9F2-1F82-4EFE-B14F-BF021107BFBE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D5D311C1-EC03-4832-92B7-383E4C0CD63F}" srcId="{32D1B978-F265-46AB-99A6-B06CAD0D10CD}" destId="{FA9D0A3A-57C6-4E48-832E-3BDF3705E324}" srcOrd="2" destOrd="0" parTransId="{5D2A55E2-5A83-4FEB-A1D1-CDC238987C60}" sibTransId="{0B67176A-C2A8-4951-B3E8-AA2DEDC47245}"/>
    <dgm:cxn modelId="{4F5922C5-54E3-4141-A437-DC99C53FE5AC}" type="presOf" srcId="{899D69E6-57CB-4F5B-9394-1E713B1A5A7D}" destId="{2AFE2EED-6654-476C-B436-C00469154F46}" srcOrd="0" destOrd="1" presId="urn:microsoft.com/office/officeart/2005/8/layout/bList2"/>
    <dgm:cxn modelId="{B50A82C6-FEDE-4F25-BB8C-0E103337F02B}" type="presOf" srcId="{FA9D0A3A-57C6-4E48-832E-3BDF3705E324}" destId="{2AFE2EED-6654-476C-B436-C00469154F46}" srcOrd="0" destOrd="2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6512D9DB-0F22-4410-9453-4BB336E829B7}" type="presOf" srcId="{6E899775-57DF-430E-B02D-B3E0D80BB365}" destId="{15EC2D18-EF2D-46DD-9C04-1F969226EBF5}" srcOrd="0" destOrd="0" presId="urn:microsoft.com/office/officeart/2005/8/layout/bList2"/>
    <dgm:cxn modelId="{6488F7DC-5F52-4E13-8E5C-DB6BF69024F5}" type="presOf" srcId="{C4B411FE-4C4E-483C-82C9-F8CB596DF913}" destId="{15EC2D18-EF2D-46DD-9C04-1F969226EBF5}" srcOrd="0" destOrd="2" presId="urn:microsoft.com/office/officeart/2005/8/layout/bList2"/>
    <dgm:cxn modelId="{928166DE-E704-485E-94C8-88314EA5F01C}" type="presOf" srcId="{A05325FB-2CCE-404C-8AF8-CC382F47EE9A}" destId="{15EC2D18-EF2D-46DD-9C04-1F969226EBF5}" srcOrd="0" destOrd="3" presId="urn:microsoft.com/office/officeart/2005/8/layout/bList2"/>
    <dgm:cxn modelId="{29515AEB-1ABE-467B-AF96-F48265E5B008}" srcId="{32D1B978-F265-46AB-99A6-B06CAD0D10CD}" destId="{899D69E6-57CB-4F5B-9394-1E713B1A5A7D}" srcOrd="1" destOrd="0" parTransId="{1AA52C3D-5114-4C13-A015-BD7E7CD472B2}" sibTransId="{E2B60C2A-1622-447D-99AF-949DEA182800}"/>
    <dgm:cxn modelId="{079015F9-47BB-417C-9AA3-91B1AD2FA360}" srcId="{0135F7AE-5419-4D01-910E-1FD4413DD80A}" destId="{A9FA6574-9AAE-4307-A2AB-2BE3EDA50F8A}" srcOrd="4" destOrd="0" parTransId="{57D55154-FB39-4F29-8266-FA064DAE8E83}" sibTransId="{E1201F64-24F2-4352-8F8B-73C4158B74A6}"/>
    <dgm:cxn modelId="{53B931FA-8B90-43B9-88AA-D61619353760}" srcId="{0135F7AE-5419-4D01-910E-1FD4413DD80A}" destId="{A05325FB-2CCE-404C-8AF8-CC382F47EE9A}" srcOrd="3" destOrd="0" parTransId="{EBF60EEE-514C-45B2-91C9-A84BF7B5E890}" sibTransId="{2C088351-4628-403B-87CD-B2F33D43A774}"/>
    <dgm:cxn modelId="{2D631EFB-E897-42F2-9C7C-2EF5BEDD078F}" srcId="{32D1B978-F265-46AB-99A6-B06CAD0D10CD}" destId="{408CC1FD-4CC1-4C46-B80B-F612C342DDC1}" srcOrd="0" destOrd="0" parTransId="{26294D08-E016-4EF9-A477-593580DFB1F9}" sibTransId="{A0A5D6B2-5E13-4839-972C-DADF853960A3}"/>
    <dgm:cxn modelId="{D0E5DFFC-F375-49B5-9A1E-7CF7A61CEAC6}" srcId="{0135F7AE-5419-4D01-910E-1FD4413DD80A}" destId="{049D193C-FD10-44F1-A53B-25F4387FADE4}" srcOrd="5" destOrd="0" parTransId="{B7F5E9F5-71ED-4B93-831E-1CBD4719DEEC}" sibTransId="{641458CA-BC59-4B9F-8BB4-35A4FAE15338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408CC1FD-4CC1-4C46-B80B-F612C342DDC1}">
      <dgm:prSet custT="1"/>
      <dgm:spPr/>
      <dgm:t>
        <a:bodyPr/>
        <a:lstStyle/>
        <a:p>
          <a:r>
            <a:rPr lang="hr-HR" sz="1800" b="1" i="1" dirty="0"/>
            <a:t>npr. program volonterstva </a:t>
          </a:r>
          <a:r>
            <a:rPr lang="hr-HR" sz="1800" dirty="0"/>
            <a:t>(jednom tjedno da volonteri uzmu više osoba s invaliditetom te ih povedu na sudjelovanje u određenim aktivnostima – kino, šetnja, plaža i sl.) </a:t>
          </a:r>
          <a:endParaRPr lang="en-US" sz="1800" dirty="0"/>
        </a:p>
      </dgm:t>
    </dgm:pt>
    <dgm:pt modelId="{26294D08-E016-4EF9-A477-593580DFB1F9}" type="parTrans" cxnId="{2D631EFB-E897-42F2-9C7C-2EF5BEDD078F}">
      <dgm:prSet/>
      <dgm:spPr/>
      <dgm:t>
        <a:bodyPr/>
        <a:lstStyle/>
        <a:p>
          <a:endParaRPr lang="en-US"/>
        </a:p>
      </dgm:t>
    </dgm:pt>
    <dgm:pt modelId="{A0A5D6B2-5E13-4839-972C-DADF853960A3}" type="sibTrans" cxnId="{2D631EFB-E897-42F2-9C7C-2EF5BEDD078F}">
      <dgm:prSet/>
      <dgm:spPr/>
      <dgm:t>
        <a:bodyPr/>
        <a:lstStyle/>
        <a:p>
          <a:endParaRPr lang="en-US"/>
        </a:p>
      </dgm:t>
    </dgm:pt>
    <dgm:pt modelId="{9052881E-EDA8-4B50-9E97-38EA82C45C24}">
      <dgm:prSet custT="1"/>
      <dgm:spPr/>
      <dgm:t>
        <a:bodyPr/>
        <a:lstStyle/>
        <a:p>
          <a:r>
            <a:rPr lang="hr-HR" sz="1800" dirty="0"/>
            <a:t>više sportskih aktivnosti koje bi mogla pohađati djeca s TUR</a:t>
          </a:r>
          <a:endParaRPr lang="en-US" sz="1800" dirty="0"/>
        </a:p>
      </dgm:t>
    </dgm:pt>
    <dgm:pt modelId="{9CE2F117-AD5C-473F-B64A-4C4CA2B77D3B}" type="parTrans" cxnId="{7AEA65C8-6028-4270-8339-23F3689A076C}">
      <dgm:prSet/>
      <dgm:spPr/>
      <dgm:t>
        <a:bodyPr/>
        <a:lstStyle/>
        <a:p>
          <a:endParaRPr lang="en-US"/>
        </a:p>
      </dgm:t>
    </dgm:pt>
    <dgm:pt modelId="{58AABAA4-CCC8-4BE0-A5B0-DAFFB6EE72FC}" type="sibTrans" cxnId="{7AEA65C8-6028-4270-8339-23F3689A076C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dirty="0"/>
            <a:t>generalno roditelji smatraju kako za predškolsku djecu postoji dovoljan broj terapijskih aktivnosti na tržištu </a:t>
          </a:r>
          <a:endParaRPr lang="en-US" sz="1800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95A1FA93-A833-4422-AEE8-1BA03DFC66E5}">
      <dgm:prSet custT="1"/>
      <dgm:spPr/>
      <dgm:t>
        <a:bodyPr/>
        <a:lstStyle/>
        <a:p>
          <a:r>
            <a:rPr lang="hr-HR" sz="1800" dirty="0"/>
            <a:t>nedostatak grupnih aktivnosti putem kojih bi osobe s invaliditetom imale priliku socijalizirati s vršnjacima.</a:t>
          </a:r>
          <a:endParaRPr lang="en-US" sz="1800" dirty="0"/>
        </a:p>
      </dgm:t>
    </dgm:pt>
    <dgm:pt modelId="{EB9B67F7-5C1B-48E7-B7B0-B64FFAB74C62}" type="parTrans" cxnId="{3C188B62-F301-4C17-9C21-7792E1847449}">
      <dgm:prSet/>
      <dgm:spPr/>
      <dgm:t>
        <a:bodyPr/>
        <a:lstStyle/>
        <a:p>
          <a:endParaRPr lang="en-US"/>
        </a:p>
      </dgm:t>
    </dgm:pt>
    <dgm:pt modelId="{F5547490-ABB2-404D-BF2A-973A1CED0962}" type="sibTrans" cxnId="{3C188B62-F301-4C17-9C21-7792E1847449}">
      <dgm:prSet/>
      <dgm:spPr/>
      <dgm:t>
        <a:bodyPr/>
        <a:lstStyle/>
        <a:p>
          <a:endParaRPr lang="en-US"/>
        </a:p>
      </dgm:t>
    </dgm:pt>
    <dgm:pt modelId="{B03661AE-ED70-4BC7-B910-653D2BADCA0A}">
      <dgm:prSet custT="1"/>
      <dgm:spPr/>
      <dgm:t>
        <a:bodyPr/>
        <a:lstStyle/>
        <a:p>
          <a:r>
            <a:rPr lang="hr-HR" sz="1800" b="1" dirty="0"/>
            <a:t>radne aktivnosti</a:t>
          </a:r>
          <a:r>
            <a:rPr lang="hr-HR" sz="1800" dirty="0"/>
            <a:t> za osobe s invaliditetom (značajno za mentalno, psihofizičko zdravlje i socijalizaciju).</a:t>
          </a:r>
          <a:endParaRPr lang="en-US" sz="1800" dirty="0"/>
        </a:p>
      </dgm:t>
    </dgm:pt>
    <dgm:pt modelId="{F1BD7F2A-1201-438D-B23C-A4F6F972369A}" type="parTrans" cxnId="{15C2AA51-06E5-4613-B88B-846E054EBF98}">
      <dgm:prSet/>
      <dgm:spPr/>
      <dgm:t>
        <a:bodyPr/>
        <a:lstStyle/>
        <a:p>
          <a:endParaRPr lang="en-US"/>
        </a:p>
      </dgm:t>
    </dgm:pt>
    <dgm:pt modelId="{1DF2D515-23C5-421E-AE14-7808C7735422}" type="sibTrans" cxnId="{15C2AA51-06E5-4613-B88B-846E054EBF98}">
      <dgm:prSet/>
      <dgm:spPr/>
      <dgm:t>
        <a:bodyPr/>
        <a:lstStyle/>
        <a:p>
          <a:endParaRPr lang="en-US"/>
        </a:p>
      </dgm:t>
    </dgm:pt>
    <dgm:pt modelId="{D44E1948-C865-49E3-877A-AF51656CC55E}">
      <dgm:prSet custT="1"/>
      <dgm:spPr/>
      <dgm:t>
        <a:bodyPr/>
        <a:lstStyle/>
        <a:p>
          <a:r>
            <a:rPr lang="hr-HR" sz="1800" dirty="0"/>
            <a:t>generalno </a:t>
          </a:r>
          <a:r>
            <a:rPr lang="hr-HR" sz="1800" b="1" dirty="0"/>
            <a:t>nedostatak aktivnosti za djecu mlađe školske dobi</a:t>
          </a:r>
          <a:endParaRPr lang="en-US" sz="1800" b="1" dirty="0"/>
        </a:p>
      </dgm:t>
    </dgm:pt>
    <dgm:pt modelId="{096EA1DE-262A-4B55-AB10-6D8E6C828101}" type="parTrans" cxnId="{347B5264-2C95-455F-81ED-D429164C7108}">
      <dgm:prSet/>
      <dgm:spPr/>
      <dgm:t>
        <a:bodyPr/>
        <a:lstStyle/>
        <a:p>
          <a:endParaRPr lang="en-US"/>
        </a:p>
      </dgm:t>
    </dgm:pt>
    <dgm:pt modelId="{B36D30D7-1178-4698-955B-3CF48F388079}" type="sibTrans" cxnId="{347B5264-2C95-455F-81ED-D429164C7108}">
      <dgm:prSet/>
      <dgm:spPr/>
      <dgm:t>
        <a:bodyPr/>
        <a:lstStyle/>
        <a:p>
          <a:endParaRPr lang="en-US"/>
        </a:p>
      </dgm:t>
    </dgm:pt>
    <dgm:pt modelId="{03607590-646C-4CF4-8500-2A08CB443616}">
      <dgm:prSet custT="1"/>
      <dgm:spPr/>
      <dgm:t>
        <a:bodyPr/>
        <a:lstStyle/>
        <a:p>
          <a:r>
            <a:rPr lang="hr-HR" sz="1800" dirty="0"/>
            <a:t>polaskom u školu </a:t>
          </a:r>
          <a:r>
            <a:rPr lang="hr-HR" sz="1800" b="1" dirty="0"/>
            <a:t>djeca ostaju bez terapijskih usluga koje ostvaruju preko HZZSR (nema pružatelja)</a:t>
          </a:r>
          <a:endParaRPr lang="en-US" sz="1800" b="1" dirty="0"/>
        </a:p>
      </dgm:t>
    </dgm:pt>
    <dgm:pt modelId="{6B1FAC30-ECB1-4C4F-9318-DF7CF7598A9D}" type="parTrans" cxnId="{6E7DAD83-2883-476F-9C99-23C88852114D}">
      <dgm:prSet/>
      <dgm:spPr/>
      <dgm:t>
        <a:bodyPr/>
        <a:lstStyle/>
        <a:p>
          <a:endParaRPr lang="en-US"/>
        </a:p>
      </dgm:t>
    </dgm:pt>
    <dgm:pt modelId="{1DE0D74B-63C4-490B-85E9-0069F0A4AA02}" type="sibTrans" cxnId="{6E7DAD83-2883-476F-9C99-23C88852114D}">
      <dgm:prSet/>
      <dgm:spPr/>
      <dgm:t>
        <a:bodyPr/>
        <a:lstStyle/>
        <a:p>
          <a:endParaRPr lang="en-US"/>
        </a:p>
      </dgm:t>
    </dgm:pt>
    <dgm:pt modelId="{9AB83D23-9240-4860-A335-94ADF38B62D5}">
      <dgm:prSet custT="1"/>
      <dgm:spPr/>
      <dgm:t>
        <a:bodyPr/>
        <a:lstStyle/>
        <a:p>
          <a:r>
            <a:rPr lang="hr-HR" sz="1800" dirty="0"/>
            <a:t>Problem nedostatka aktvnosti tijekom ljeta</a:t>
          </a:r>
          <a:endParaRPr lang="en-US" sz="1800" dirty="0"/>
        </a:p>
      </dgm:t>
    </dgm:pt>
    <dgm:pt modelId="{6DBFBABE-F329-4152-831A-979D91119F1E}" type="parTrans" cxnId="{0A175D73-BF4C-4BBF-BE7D-F22C49F52AFC}">
      <dgm:prSet/>
      <dgm:spPr/>
      <dgm:t>
        <a:bodyPr/>
        <a:lstStyle/>
        <a:p>
          <a:endParaRPr lang="en-US"/>
        </a:p>
      </dgm:t>
    </dgm:pt>
    <dgm:pt modelId="{8FCD6583-5074-46E1-AB2E-792794551E3C}" type="sibTrans" cxnId="{0A175D73-BF4C-4BBF-BE7D-F22C49F52AFC}">
      <dgm:prSet/>
      <dgm:spPr/>
      <dgm:t>
        <a:bodyPr/>
        <a:lstStyle/>
        <a:p>
          <a:endParaRPr lang="en-US"/>
        </a:p>
      </dgm:t>
    </dgm:pt>
    <dgm:pt modelId="{2F17B4FE-4548-417C-AF21-CA42F212BFC6}">
      <dgm:prSet custT="1"/>
      <dgm:spPr/>
      <dgm:t>
        <a:bodyPr/>
        <a:lstStyle/>
        <a:p>
          <a:r>
            <a:rPr lang="hr-HR" sz="1800" dirty="0"/>
            <a:t>više boravaka/zaštitnih radionica za osobe s invaliditetom </a:t>
          </a:r>
          <a:endParaRPr lang="en-US" sz="1800" dirty="0"/>
        </a:p>
      </dgm:t>
    </dgm:pt>
    <dgm:pt modelId="{FC518EB6-ADB5-4553-934C-364D4092C394}" type="parTrans" cxnId="{970432FB-9761-44D4-85D6-B4BED34B44CA}">
      <dgm:prSet/>
      <dgm:spPr/>
      <dgm:t>
        <a:bodyPr/>
        <a:lstStyle/>
        <a:p>
          <a:endParaRPr lang="en-US"/>
        </a:p>
      </dgm:t>
    </dgm:pt>
    <dgm:pt modelId="{BF13BC69-D41E-4600-BE4D-1E2D392FFAA9}" type="sibTrans" cxnId="{970432FB-9761-44D4-85D6-B4BED34B44CA}">
      <dgm:prSet/>
      <dgm:spPr/>
      <dgm:t>
        <a:bodyPr/>
        <a:lstStyle/>
        <a:p>
          <a:endParaRPr lang="en-US"/>
        </a:p>
      </dgm:t>
    </dgm:pt>
    <dgm:pt modelId="{4133225C-F1A8-4853-8027-3C67EB964D8D}">
      <dgm:prSet custT="1"/>
      <dgm:spPr/>
      <dgm:t>
        <a:bodyPr/>
        <a:lstStyle/>
        <a:p>
          <a:r>
            <a:rPr lang="hr-HR" sz="1800" b="1" dirty="0"/>
            <a:t>Problem zapošljavanja!</a:t>
          </a:r>
          <a:endParaRPr lang="en-US" sz="1800" b="1" dirty="0"/>
        </a:p>
      </dgm:t>
    </dgm:pt>
    <dgm:pt modelId="{D4094159-9342-46E6-A27E-73953D44F7D5}" type="parTrans" cxnId="{4572B508-86FD-4163-9576-88C56F514C3E}">
      <dgm:prSet/>
      <dgm:spPr/>
      <dgm:t>
        <a:bodyPr/>
        <a:lstStyle/>
        <a:p>
          <a:endParaRPr lang="en-US"/>
        </a:p>
      </dgm:t>
    </dgm:pt>
    <dgm:pt modelId="{AFCC11DA-77CA-4520-AA56-FAD30F854F59}" type="sibTrans" cxnId="{4572B508-86FD-4163-9576-88C56F514C3E}">
      <dgm:prSet/>
      <dgm:spPr/>
      <dgm:t>
        <a:bodyPr/>
        <a:lstStyle/>
        <a:p>
          <a:endParaRPr lang="en-US"/>
        </a:p>
      </dgm:t>
    </dgm:pt>
    <dgm:pt modelId="{3B762BDC-4E45-4DD2-9BDF-1835B5E78B8A}">
      <dgm:prSet custT="1"/>
      <dgm:spPr/>
      <dgm:t>
        <a:bodyPr/>
        <a:lstStyle/>
        <a:p>
          <a:r>
            <a:rPr lang="hr-HR" sz="1800" b="1" dirty="0"/>
            <a:t>boravci za djecu </a:t>
          </a:r>
          <a:r>
            <a:rPr lang="hr-HR" sz="1800" dirty="0"/>
            <a:t>i grupne rehabilitacijske aktivnosti</a:t>
          </a:r>
          <a:endParaRPr lang="en-US" sz="1800" b="1" dirty="0"/>
        </a:p>
      </dgm:t>
    </dgm:pt>
    <dgm:pt modelId="{877D6F15-9854-410E-9F52-2B65A7FF2080}" type="parTrans" cxnId="{890A934E-3176-4289-8A33-DCD6C60467A5}">
      <dgm:prSet/>
      <dgm:spPr/>
      <dgm:t>
        <a:bodyPr/>
        <a:lstStyle/>
        <a:p>
          <a:endParaRPr lang="hr-HR"/>
        </a:p>
      </dgm:t>
    </dgm:pt>
    <dgm:pt modelId="{F37A7AAA-7EDD-4D28-BE7C-67B1AB571367}" type="sibTrans" cxnId="{890A934E-3176-4289-8A33-DCD6C60467A5}">
      <dgm:prSet/>
      <dgm:spPr/>
      <dgm:t>
        <a:bodyPr/>
        <a:lstStyle/>
        <a:p>
          <a:endParaRPr lang="hr-HR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206959" custScaleY="158915" custLinFactNeighborX="-9818" custLinFactNeighborY="-7336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78414" custScaleY="83232" custLinFactNeighborX="-14780" custLinFactNeighborY="28737"/>
      <dgm:spPr/>
    </dgm:pt>
    <dgm:pt modelId="{5BDAF616-D104-4274-B2DE-AC5F9EC024E5}" type="pres">
      <dgm:prSet presAssocID="{0135F7AE-5419-4D01-910E-1FD4413DD80A}" presName="adorn" presStyleLbl="fgAccFollowNode1" presStyleIdx="0" presStyleCnt="2" custLinFactY="16646" custLinFactNeighborX="28327" custLinFactNeighborY="100000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97687" custScaleY="192563" custLinFactNeighborX="-4339" custLinFactNeighborY="-2953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179007" custScaleY="99043" custLinFactNeighborX="-17716" custLinFactNeighborY="14204"/>
      <dgm:spPr/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E9A44606-5565-4A0B-B158-CD0FCD478791}" type="presOf" srcId="{408CC1FD-4CC1-4C46-B80B-F612C342DDC1}" destId="{2AFE2EED-6654-476C-B436-C00469154F46}" srcOrd="0" destOrd="1" presId="urn:microsoft.com/office/officeart/2005/8/layout/bList2"/>
    <dgm:cxn modelId="{4572B508-86FD-4163-9576-88C56F514C3E}" srcId="{32D1B978-F265-46AB-99A6-B06CAD0D10CD}" destId="{4133225C-F1A8-4853-8027-3C67EB964D8D}" srcOrd="4" destOrd="0" parTransId="{D4094159-9342-46E6-A27E-73953D44F7D5}" sibTransId="{AFCC11DA-77CA-4520-AA56-FAD30F854F59}"/>
    <dgm:cxn modelId="{42EA8C0A-523C-47B4-8800-E9D7F81DE85D}" type="presOf" srcId="{B03661AE-ED70-4BC7-B910-653D2BADCA0A}" destId="{2AFE2EED-6654-476C-B436-C00469154F46}" srcOrd="0" destOrd="2" presId="urn:microsoft.com/office/officeart/2005/8/layout/bList2"/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9CC7BA2B-5ED0-4332-895D-9EF243189CE6}" type="presOf" srcId="{2F17B4FE-4548-417C-AF21-CA42F212BFC6}" destId="{2AFE2EED-6654-476C-B436-C00469154F46}" srcOrd="0" destOrd="3" presId="urn:microsoft.com/office/officeart/2005/8/layout/bList2"/>
    <dgm:cxn modelId="{3C188B62-F301-4C17-9C21-7792E1847449}" srcId="{32D1B978-F265-46AB-99A6-B06CAD0D10CD}" destId="{95A1FA93-A833-4422-AEE8-1BA03DFC66E5}" srcOrd="0" destOrd="0" parTransId="{EB9B67F7-5C1B-48E7-B7B0-B64FFAB74C62}" sibTransId="{F5547490-ABB2-404D-BF2A-973A1CED0962}"/>
    <dgm:cxn modelId="{347B5264-2C95-455F-81ED-D429164C7108}" srcId="{0135F7AE-5419-4D01-910E-1FD4413DD80A}" destId="{D44E1948-C865-49E3-877A-AF51656CC55E}" srcOrd="2" destOrd="0" parTransId="{096EA1DE-262A-4B55-AB10-6D8E6C828101}" sibTransId="{B36D30D7-1178-4698-955B-3CF48F388079}"/>
    <dgm:cxn modelId="{06BDFA64-11FE-4211-A0CB-C354230C4277}" type="presOf" srcId="{4133225C-F1A8-4853-8027-3C67EB964D8D}" destId="{2AFE2EED-6654-476C-B436-C00469154F46}" srcOrd="0" destOrd="4" presId="urn:microsoft.com/office/officeart/2005/8/layout/bList2"/>
    <dgm:cxn modelId="{890A934E-3176-4289-8A33-DCD6C60467A5}" srcId="{0135F7AE-5419-4D01-910E-1FD4413DD80A}" destId="{3B762BDC-4E45-4DD2-9BDF-1835B5E78B8A}" srcOrd="3" destOrd="0" parTransId="{877D6F15-9854-410E-9F52-2B65A7FF2080}" sibTransId="{F37A7AAA-7EDD-4D28-BE7C-67B1AB571367}"/>
    <dgm:cxn modelId="{15C2AA51-06E5-4613-B88B-846E054EBF98}" srcId="{32D1B978-F265-46AB-99A6-B06CAD0D10CD}" destId="{B03661AE-ED70-4BC7-B910-653D2BADCA0A}" srcOrd="2" destOrd="0" parTransId="{F1BD7F2A-1201-438D-B23C-A4F6F972369A}" sibTransId="{1DF2D515-23C5-421E-AE14-7808C7735422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0A175D73-BF4C-4BBF-BE7D-F22C49F52AFC}" srcId="{0135F7AE-5419-4D01-910E-1FD4413DD80A}" destId="{9AB83D23-9240-4860-A335-94ADF38B62D5}" srcOrd="5" destOrd="0" parTransId="{6DBFBABE-F329-4152-831A-979D91119F1E}" sibTransId="{8FCD6583-5074-46E1-AB2E-792794551E3C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D927977E-2A93-4795-B897-AB40ADBAD051}" type="presOf" srcId="{9AB83D23-9240-4860-A335-94ADF38B62D5}" destId="{15EC2D18-EF2D-46DD-9C04-1F969226EBF5}" srcOrd="0" destOrd="5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6E7DAD83-2883-476F-9C99-23C88852114D}" srcId="{0135F7AE-5419-4D01-910E-1FD4413DD80A}" destId="{03607590-646C-4CF4-8500-2A08CB443616}" srcOrd="4" destOrd="0" parTransId="{6B1FAC30-ECB1-4C4F-9318-DF7CF7598A9D}" sibTransId="{1DE0D74B-63C4-490B-85E9-0069F0A4AA02}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EC869399-0B11-4885-88F9-DB7A553571C0}" type="presOf" srcId="{03607590-646C-4CF4-8500-2A08CB443616}" destId="{15EC2D18-EF2D-46DD-9C04-1F969226EBF5}" srcOrd="0" destOrd="4" presId="urn:microsoft.com/office/officeart/2005/8/layout/bList2"/>
    <dgm:cxn modelId="{7D5E709D-9AA6-4278-8382-E8410EFC0790}" type="presOf" srcId="{D44E1948-C865-49E3-877A-AF51656CC55E}" destId="{15EC2D18-EF2D-46DD-9C04-1F969226EBF5}" srcOrd="0" destOrd="2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7AEA65C8-6028-4270-8339-23F3689A076C}" srcId="{0135F7AE-5419-4D01-910E-1FD4413DD80A}" destId="{9052881E-EDA8-4B50-9E97-38EA82C45C24}" srcOrd="1" destOrd="0" parTransId="{9CE2F117-AD5C-473F-B64A-4C4CA2B77D3B}" sibTransId="{58AABAA4-CCC8-4BE0-A5B0-DAFFB6EE72FC}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1AB10CD6-AB08-4D94-AE60-673908CA156E}" type="presOf" srcId="{9052881E-EDA8-4B50-9E97-38EA82C45C24}" destId="{15EC2D18-EF2D-46DD-9C04-1F969226EBF5}" srcOrd="0" destOrd="1" presId="urn:microsoft.com/office/officeart/2005/8/layout/bList2"/>
    <dgm:cxn modelId="{E89D26EA-83F1-43ED-B70A-9E3804FAA21F}" type="presOf" srcId="{95A1FA93-A833-4422-AEE8-1BA03DFC66E5}" destId="{2AFE2EED-6654-476C-B436-C00469154F46}" srcOrd="0" destOrd="0" presId="urn:microsoft.com/office/officeart/2005/8/layout/bList2"/>
    <dgm:cxn modelId="{A94122EE-D702-4A50-9233-50D3900C1B8D}" type="presOf" srcId="{3B762BDC-4E45-4DD2-9BDF-1835B5E78B8A}" destId="{15EC2D18-EF2D-46DD-9C04-1F969226EBF5}" srcOrd="0" destOrd="3" presId="urn:microsoft.com/office/officeart/2005/8/layout/bList2"/>
    <dgm:cxn modelId="{2D631EFB-E897-42F2-9C7C-2EF5BEDD078F}" srcId="{32D1B978-F265-46AB-99A6-B06CAD0D10CD}" destId="{408CC1FD-4CC1-4C46-B80B-F612C342DDC1}" srcOrd="1" destOrd="0" parTransId="{26294D08-E016-4EF9-A477-593580DFB1F9}" sibTransId="{A0A5D6B2-5E13-4839-972C-DADF853960A3}"/>
    <dgm:cxn modelId="{970432FB-9761-44D4-85D6-B4BED34B44CA}" srcId="{32D1B978-F265-46AB-99A6-B06CAD0D10CD}" destId="{2F17B4FE-4548-417C-AF21-CA42F212BFC6}" srcOrd="3" destOrd="0" parTransId="{FC518EB6-ADB5-4553-934C-364D4092C394}" sibTransId="{BF13BC69-D41E-4600-BE4D-1E2D392FFAA9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b="1" dirty="0"/>
            <a:t>psihološka podrška</a:t>
          </a:r>
          <a:r>
            <a:rPr lang="hr-HR" sz="1800" dirty="0"/>
            <a:t>, najviše po saznavanju za dijagnozu djeteta</a:t>
          </a:r>
          <a:endParaRPr lang="en-US" sz="1800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95A1FA93-A833-4422-AEE8-1BA03DFC66E5}">
      <dgm:prSet custT="1"/>
      <dgm:spPr/>
      <dgm:t>
        <a:bodyPr/>
        <a:lstStyle/>
        <a:p>
          <a:r>
            <a:rPr lang="hr-HR" sz="1800" b="1" dirty="0"/>
            <a:t>individualna psihološka podrška </a:t>
          </a:r>
          <a:r>
            <a:rPr lang="hr-HR" sz="1800" dirty="0"/>
            <a:t>u nošenju sa izazovima koje roditeljstvo djeteta s poteškoćama nosi</a:t>
          </a:r>
          <a:endParaRPr lang="en-US" sz="1800" dirty="0"/>
        </a:p>
      </dgm:t>
    </dgm:pt>
    <dgm:pt modelId="{EB9B67F7-5C1B-48E7-B7B0-B64FFAB74C62}" type="parTrans" cxnId="{3C188B62-F301-4C17-9C21-7792E1847449}">
      <dgm:prSet/>
      <dgm:spPr/>
      <dgm:t>
        <a:bodyPr/>
        <a:lstStyle/>
        <a:p>
          <a:endParaRPr lang="en-US"/>
        </a:p>
      </dgm:t>
    </dgm:pt>
    <dgm:pt modelId="{F5547490-ABB2-404D-BF2A-973A1CED0962}" type="sibTrans" cxnId="{3C188B62-F301-4C17-9C21-7792E1847449}">
      <dgm:prSet/>
      <dgm:spPr/>
      <dgm:t>
        <a:bodyPr/>
        <a:lstStyle/>
        <a:p>
          <a:endParaRPr lang="en-US"/>
        </a:p>
      </dgm:t>
    </dgm:pt>
    <dgm:pt modelId="{1A931B22-9808-4AE8-B3B8-8F3DD2039925}">
      <dgm:prSet custT="1"/>
      <dgm:spPr/>
      <dgm:t>
        <a:bodyPr/>
        <a:lstStyle/>
        <a:p>
          <a:r>
            <a:rPr lang="hr-HR" sz="1800" b="1" dirty="0"/>
            <a:t>grupe podrške za roditelje </a:t>
          </a:r>
          <a:r>
            <a:rPr lang="hr-HR" sz="1800" dirty="0"/>
            <a:t>s određenom tematikom na kojoj bi pod stručnim vodstvom roditelji mogli pitati sve što ih zanima kao i razmijeniti iskustva s drugim roditeljima </a:t>
          </a:r>
          <a:endParaRPr lang="en-US" sz="1800" dirty="0"/>
        </a:p>
      </dgm:t>
    </dgm:pt>
    <dgm:pt modelId="{45E968FA-C521-48C0-AB8B-316F644042E3}" type="parTrans" cxnId="{C99A5F0D-7AF1-4911-A0BD-5B358D8C6F80}">
      <dgm:prSet/>
      <dgm:spPr/>
      <dgm:t>
        <a:bodyPr/>
        <a:lstStyle/>
        <a:p>
          <a:endParaRPr lang="en-US"/>
        </a:p>
      </dgm:t>
    </dgm:pt>
    <dgm:pt modelId="{9E161ADB-6817-4795-9188-8E1AFE1E344E}" type="sibTrans" cxnId="{C99A5F0D-7AF1-4911-A0BD-5B358D8C6F80}">
      <dgm:prSet/>
      <dgm:spPr/>
      <dgm:t>
        <a:bodyPr/>
        <a:lstStyle/>
        <a:p>
          <a:endParaRPr lang="en-US"/>
        </a:p>
      </dgm:t>
    </dgm:pt>
    <dgm:pt modelId="{F34A6A65-14BB-4324-B645-5CB6BB513B62}">
      <dgm:prSet custT="1"/>
      <dgm:spPr/>
      <dgm:t>
        <a:bodyPr/>
        <a:lstStyle/>
        <a:p>
          <a:r>
            <a:rPr lang="hr-HR" sz="1800" dirty="0"/>
            <a:t>odmor od skrbi za roditelje njegovatelje (za korištenje godišnjeg odmora)</a:t>
          </a:r>
          <a:endParaRPr lang="en-US" sz="1800" dirty="0"/>
        </a:p>
      </dgm:t>
    </dgm:pt>
    <dgm:pt modelId="{5F866759-D972-46DC-AF91-64031EF9BFB3}" type="parTrans" cxnId="{BF2369A8-A801-4C34-8A76-6DE0F2EAB69A}">
      <dgm:prSet/>
      <dgm:spPr/>
      <dgm:t>
        <a:bodyPr/>
        <a:lstStyle/>
        <a:p>
          <a:endParaRPr lang="en-US"/>
        </a:p>
      </dgm:t>
    </dgm:pt>
    <dgm:pt modelId="{C43D80DC-2D8C-4446-BB9E-B11E518DB036}" type="sibTrans" cxnId="{BF2369A8-A801-4C34-8A76-6DE0F2EAB69A}">
      <dgm:prSet/>
      <dgm:spPr/>
      <dgm:t>
        <a:bodyPr/>
        <a:lstStyle/>
        <a:p>
          <a:endParaRPr lang="en-US"/>
        </a:p>
      </dgm:t>
    </dgm:pt>
    <dgm:pt modelId="{844E7B01-E79D-4DF3-B556-A99876EEB2DD}">
      <dgm:prSet custT="1"/>
      <dgm:spPr/>
      <dgm:t>
        <a:bodyPr/>
        <a:lstStyle/>
        <a:p>
          <a:endParaRPr lang="en-US" sz="1800" dirty="0"/>
        </a:p>
      </dgm:t>
    </dgm:pt>
    <dgm:pt modelId="{F7B8757D-8041-4AFE-B9B0-AEE9B1C7AE7D}" type="parTrans" cxnId="{F9012F13-37A2-4743-9CB6-110A078F1485}">
      <dgm:prSet/>
      <dgm:spPr/>
      <dgm:t>
        <a:bodyPr/>
        <a:lstStyle/>
        <a:p>
          <a:endParaRPr lang="en-US"/>
        </a:p>
      </dgm:t>
    </dgm:pt>
    <dgm:pt modelId="{42ADEC99-399E-47EF-B0FE-2EBDE4D03BC7}" type="sibTrans" cxnId="{F9012F13-37A2-4743-9CB6-110A078F1485}">
      <dgm:prSet/>
      <dgm:spPr/>
      <dgm:t>
        <a:bodyPr/>
        <a:lstStyle/>
        <a:p>
          <a:endParaRPr lang="en-US"/>
        </a:p>
      </dgm:t>
    </dgm:pt>
    <dgm:pt modelId="{CAB44978-D4DE-4DD6-B344-A9B8105756C0}">
      <dgm:prSet custT="1"/>
      <dgm:spPr/>
      <dgm:t>
        <a:bodyPr/>
        <a:lstStyle/>
        <a:p>
          <a:r>
            <a:rPr lang="hr-HR" sz="1800" dirty="0"/>
            <a:t>aktivnosti gdje mogu ostaviti dijete 1-2 sata dnevno (npr. boravci)</a:t>
          </a:r>
          <a:endParaRPr lang="en-US" sz="1800" dirty="0"/>
        </a:p>
      </dgm:t>
    </dgm:pt>
    <dgm:pt modelId="{3D38751B-797E-466F-93DD-3C12DCD33752}" type="parTrans" cxnId="{FFBAB237-FDBF-486F-8F98-9B62143BAFA4}">
      <dgm:prSet/>
      <dgm:spPr/>
      <dgm:t>
        <a:bodyPr/>
        <a:lstStyle/>
        <a:p>
          <a:endParaRPr lang="en-US"/>
        </a:p>
      </dgm:t>
    </dgm:pt>
    <dgm:pt modelId="{6AA15975-98EB-4450-855E-8DDC0025D893}" type="sibTrans" cxnId="{FFBAB237-FDBF-486F-8F98-9B62143BAFA4}">
      <dgm:prSet/>
      <dgm:spPr/>
      <dgm:t>
        <a:bodyPr/>
        <a:lstStyle/>
        <a:p>
          <a:endParaRPr lang="en-US"/>
        </a:p>
      </dgm:t>
    </dgm:pt>
    <dgm:pt modelId="{7006D91D-25C9-4C17-A2A7-4191FF6FD84A}">
      <dgm:prSet custT="1"/>
      <dgm:spPr/>
      <dgm:t>
        <a:bodyPr/>
        <a:lstStyle/>
        <a:p>
          <a:r>
            <a:rPr lang="hr-HR" sz="1800" b="1" dirty="0"/>
            <a:t>odmor od skrbi za roditelje njegovatelje</a:t>
          </a:r>
          <a:endParaRPr lang="en-US" sz="1800" b="1" dirty="0"/>
        </a:p>
      </dgm:t>
    </dgm:pt>
    <dgm:pt modelId="{B5D073A3-40CB-49DC-86ED-61ADB837B221}" type="parTrans" cxnId="{3B312857-DB6E-423B-A518-415273AD1D3F}">
      <dgm:prSet/>
      <dgm:spPr/>
      <dgm:t>
        <a:bodyPr/>
        <a:lstStyle/>
        <a:p>
          <a:endParaRPr lang="en-US"/>
        </a:p>
      </dgm:t>
    </dgm:pt>
    <dgm:pt modelId="{6B83EC4C-639F-4640-87F8-88BB6B22EA46}" type="sibTrans" cxnId="{3B312857-DB6E-423B-A518-415273AD1D3F}">
      <dgm:prSet/>
      <dgm:spPr/>
      <dgm:t>
        <a:bodyPr/>
        <a:lstStyle/>
        <a:p>
          <a:endParaRPr lang="en-US"/>
        </a:p>
      </dgm:t>
    </dgm:pt>
    <dgm:pt modelId="{01223CA7-B95C-4C81-8D86-0F1B17ECE7B5}">
      <dgm:prSet custT="1"/>
      <dgm:spPr/>
      <dgm:t>
        <a:bodyPr/>
        <a:lstStyle/>
        <a:p>
          <a:r>
            <a:rPr lang="hr-HR" sz="1800" dirty="0"/>
            <a:t>briga za OSI nakon njihove smrti (</a:t>
          </a:r>
          <a:r>
            <a:rPr lang="hr-HR" sz="1800" b="1" dirty="0"/>
            <a:t>smještaj za OSI, organizirano stanovanje)</a:t>
          </a:r>
          <a:endParaRPr lang="en-US" sz="1800" b="1" dirty="0"/>
        </a:p>
      </dgm:t>
    </dgm:pt>
    <dgm:pt modelId="{44B85C14-7E18-418A-9940-0BB32C30413C}" type="parTrans" cxnId="{865FE902-ECBE-4552-87BD-4C83134CB9EE}">
      <dgm:prSet/>
      <dgm:spPr/>
      <dgm:t>
        <a:bodyPr/>
        <a:lstStyle/>
        <a:p>
          <a:endParaRPr lang="en-US"/>
        </a:p>
      </dgm:t>
    </dgm:pt>
    <dgm:pt modelId="{4616126B-BE90-4445-A174-4C0DAA86BC45}" type="sibTrans" cxnId="{865FE902-ECBE-4552-87BD-4C83134CB9EE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F93AC801-AEFB-4820-A638-08673C2C59E8}" type="presOf" srcId="{7006D91D-25C9-4C17-A2A7-4191FF6FD84A}" destId="{2AFE2EED-6654-476C-B436-C00469154F46}" srcOrd="0" destOrd="2" presId="urn:microsoft.com/office/officeart/2005/8/layout/bList2"/>
    <dgm:cxn modelId="{865FE902-ECBE-4552-87BD-4C83134CB9EE}" srcId="{32D1B978-F265-46AB-99A6-B06CAD0D10CD}" destId="{01223CA7-B95C-4C81-8D86-0F1B17ECE7B5}" srcOrd="3" destOrd="0" parTransId="{44B85C14-7E18-418A-9940-0BB32C30413C}" sibTransId="{4616126B-BE90-4445-A174-4C0DAA86BC45}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B7742E08-3D5C-4A2C-90DF-BB3A8AE0DFC3}" type="presOf" srcId="{F34A6A65-14BB-4324-B645-5CB6BB513B62}" destId="{15EC2D18-EF2D-46DD-9C04-1F969226EBF5}" srcOrd="0" destOrd="1" presId="urn:microsoft.com/office/officeart/2005/8/layout/bList2"/>
    <dgm:cxn modelId="{C99A5F0D-7AF1-4911-A0BD-5B358D8C6F80}" srcId="{32D1B978-F265-46AB-99A6-B06CAD0D10CD}" destId="{1A931B22-9808-4AE8-B3B8-8F3DD2039925}" srcOrd="1" destOrd="0" parTransId="{45E968FA-C521-48C0-AB8B-316F644042E3}" sibTransId="{9E161ADB-6817-4795-9188-8E1AFE1E344E}"/>
    <dgm:cxn modelId="{F9012F13-37A2-4743-9CB6-110A078F1485}" srcId="{0135F7AE-5419-4D01-910E-1FD4413DD80A}" destId="{844E7B01-E79D-4DF3-B556-A99876EEB2DD}" srcOrd="3" destOrd="0" parTransId="{F7B8757D-8041-4AFE-B9B0-AEE9B1C7AE7D}" sibTransId="{42ADEC99-399E-47EF-B0FE-2EBDE4D03BC7}"/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45297C2D-2B39-4030-A6AE-0AD323ECA150}" type="presOf" srcId="{844E7B01-E79D-4DF3-B556-A99876EEB2DD}" destId="{15EC2D18-EF2D-46DD-9C04-1F969226EBF5}" srcOrd="0" destOrd="3" presId="urn:microsoft.com/office/officeart/2005/8/layout/bList2"/>
    <dgm:cxn modelId="{F7D84336-21E7-4784-A693-CD61E2F7E17A}" type="presOf" srcId="{1A931B22-9808-4AE8-B3B8-8F3DD2039925}" destId="{2AFE2EED-6654-476C-B436-C00469154F46}" srcOrd="0" destOrd="1" presId="urn:microsoft.com/office/officeart/2005/8/layout/bList2"/>
    <dgm:cxn modelId="{FFBAB237-FDBF-486F-8F98-9B62143BAFA4}" srcId="{0135F7AE-5419-4D01-910E-1FD4413DD80A}" destId="{CAB44978-D4DE-4DD6-B344-A9B8105756C0}" srcOrd="2" destOrd="0" parTransId="{3D38751B-797E-466F-93DD-3C12DCD33752}" sibTransId="{6AA15975-98EB-4450-855E-8DDC0025D893}"/>
    <dgm:cxn modelId="{7C76273C-46F4-4D77-A2C8-0EA91190AB42}" type="presOf" srcId="{01223CA7-B95C-4C81-8D86-0F1B17ECE7B5}" destId="{2AFE2EED-6654-476C-B436-C00469154F46}" srcOrd="0" destOrd="3" presId="urn:microsoft.com/office/officeart/2005/8/layout/bList2"/>
    <dgm:cxn modelId="{3C188B62-F301-4C17-9C21-7792E1847449}" srcId="{32D1B978-F265-46AB-99A6-B06CAD0D10CD}" destId="{95A1FA93-A833-4422-AEE8-1BA03DFC66E5}" srcOrd="0" destOrd="0" parTransId="{EB9B67F7-5C1B-48E7-B7B0-B64FFAB74C62}" sibTransId="{F5547490-ABB2-404D-BF2A-973A1CED0962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3B312857-DB6E-423B-A518-415273AD1D3F}" srcId="{32D1B978-F265-46AB-99A6-B06CAD0D10CD}" destId="{7006D91D-25C9-4C17-A2A7-4191FF6FD84A}" srcOrd="2" destOrd="0" parTransId="{B5D073A3-40CB-49DC-86ED-61ADB837B221}" sibTransId="{6B83EC4C-639F-4640-87F8-88BB6B22EA46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BF2369A8-A801-4C34-8A76-6DE0F2EAB69A}" srcId="{0135F7AE-5419-4D01-910E-1FD4413DD80A}" destId="{F34A6A65-14BB-4324-B645-5CB6BB513B62}" srcOrd="1" destOrd="0" parTransId="{5F866759-D972-46DC-AF91-64031EF9BFB3}" sibTransId="{C43D80DC-2D8C-4446-BB9E-B11E518DB036}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E89D26EA-83F1-43ED-B70A-9E3804FAA21F}" type="presOf" srcId="{95A1FA93-A833-4422-AEE8-1BA03DFC66E5}" destId="{2AFE2EED-6654-476C-B436-C00469154F46}" srcOrd="0" destOrd="0" presId="urn:microsoft.com/office/officeart/2005/8/layout/bList2"/>
    <dgm:cxn modelId="{7B9815EE-58AA-4A31-8526-F2030ADC6B9D}" type="presOf" srcId="{CAB44978-D4DE-4DD6-B344-A9B8105756C0}" destId="{15EC2D18-EF2D-46DD-9C04-1F969226EBF5}" srcOrd="0" destOrd="2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GRUPA 1 – roditelji mlađe djece  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GRUPA 2 – roditelji starije djece 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dirty="0"/>
            <a:t>više informiranja roditelja djece s teškoćama u razvoju o svim pravima i uslugama na koje imaju pravo</a:t>
          </a:r>
          <a:endParaRPr lang="en-US" sz="1800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95A1FA93-A833-4422-AEE8-1BA03DFC66E5}">
      <dgm:prSet custT="1"/>
      <dgm:spPr/>
      <dgm:t>
        <a:bodyPr/>
        <a:lstStyle/>
        <a:p>
          <a:r>
            <a:rPr lang="hr-HR" sz="1800" b="1" dirty="0"/>
            <a:t>terapijske usluge, socijalne usluge boravka ili pak zaštitne radionice</a:t>
          </a:r>
          <a:endParaRPr lang="en-US" sz="1800" b="1" dirty="0"/>
        </a:p>
      </dgm:t>
    </dgm:pt>
    <dgm:pt modelId="{EB9B67F7-5C1B-48E7-B7B0-B64FFAB74C62}" type="parTrans" cxnId="{3C188B62-F301-4C17-9C21-7792E1847449}">
      <dgm:prSet/>
      <dgm:spPr/>
      <dgm:t>
        <a:bodyPr/>
        <a:lstStyle/>
        <a:p>
          <a:endParaRPr lang="en-US"/>
        </a:p>
      </dgm:t>
    </dgm:pt>
    <dgm:pt modelId="{F5547490-ABB2-404D-BF2A-973A1CED0962}" type="sibTrans" cxnId="{3C188B62-F301-4C17-9C21-7792E1847449}">
      <dgm:prSet/>
      <dgm:spPr/>
      <dgm:t>
        <a:bodyPr/>
        <a:lstStyle/>
        <a:p>
          <a:endParaRPr lang="en-US"/>
        </a:p>
      </dgm:t>
    </dgm:pt>
    <dgm:pt modelId="{844E7B01-E79D-4DF3-B556-A99876EEB2DD}">
      <dgm:prSet custT="1"/>
      <dgm:spPr/>
      <dgm:t>
        <a:bodyPr/>
        <a:lstStyle/>
        <a:p>
          <a:endParaRPr lang="en-US" sz="1800" dirty="0"/>
        </a:p>
      </dgm:t>
    </dgm:pt>
    <dgm:pt modelId="{F7B8757D-8041-4AFE-B9B0-AEE9B1C7AE7D}" type="parTrans" cxnId="{F9012F13-37A2-4743-9CB6-110A078F1485}">
      <dgm:prSet/>
      <dgm:spPr/>
      <dgm:t>
        <a:bodyPr/>
        <a:lstStyle/>
        <a:p>
          <a:endParaRPr lang="en-US"/>
        </a:p>
      </dgm:t>
    </dgm:pt>
    <dgm:pt modelId="{42ADEC99-399E-47EF-B0FE-2EBDE4D03BC7}" type="sibTrans" cxnId="{F9012F13-37A2-4743-9CB6-110A078F1485}">
      <dgm:prSet/>
      <dgm:spPr/>
      <dgm:t>
        <a:bodyPr/>
        <a:lstStyle/>
        <a:p>
          <a:endParaRPr lang="en-US"/>
        </a:p>
      </dgm:t>
    </dgm:pt>
    <dgm:pt modelId="{0120CD72-2BB8-4714-9196-E0CE2EF80837}">
      <dgm:prSet custT="1"/>
      <dgm:spPr/>
      <dgm:t>
        <a:bodyPr/>
        <a:lstStyle/>
        <a:p>
          <a:r>
            <a:rPr lang="hr-HR" sz="1800" dirty="0"/>
            <a:t>informiranje o brizi za djecu s teškoćama u razvoju, informiranje o dijagnozi djeteta i sl.</a:t>
          </a:r>
          <a:endParaRPr lang="en-US" sz="1800" dirty="0"/>
        </a:p>
      </dgm:t>
    </dgm:pt>
    <dgm:pt modelId="{AD234F6A-43D8-4AAB-AC76-7C2C528D757B}" type="parTrans" cxnId="{D36060FF-7C00-4E20-A261-7A09F5355F40}">
      <dgm:prSet/>
      <dgm:spPr/>
      <dgm:t>
        <a:bodyPr/>
        <a:lstStyle/>
        <a:p>
          <a:endParaRPr lang="en-US"/>
        </a:p>
      </dgm:t>
    </dgm:pt>
    <dgm:pt modelId="{B17AF764-6708-4721-8B03-8CE25331B906}" type="sibTrans" cxnId="{D36060FF-7C00-4E20-A261-7A09F5355F40}">
      <dgm:prSet/>
      <dgm:spPr/>
      <dgm:t>
        <a:bodyPr/>
        <a:lstStyle/>
        <a:p>
          <a:endParaRPr lang="en-US"/>
        </a:p>
      </dgm:t>
    </dgm:pt>
    <dgm:pt modelId="{1CD6B842-705D-429F-B52C-903E307A01A7}">
      <dgm:prSet custT="1"/>
      <dgm:spPr/>
      <dgm:t>
        <a:bodyPr/>
        <a:lstStyle/>
        <a:p>
          <a:r>
            <a:rPr lang="hr-HR" sz="1800" dirty="0"/>
            <a:t>za djecu školske dobi uvesti dodatne aktivnosti u sklopu sustava socijalne skrbi </a:t>
          </a:r>
          <a:r>
            <a:rPr lang="hr-HR" sz="1800" b="1" dirty="0"/>
            <a:t>(kada djeca navrše 7 godina više im nitko ne pruža terapijske usluge)</a:t>
          </a:r>
          <a:endParaRPr lang="en-US" sz="1800" b="1" dirty="0"/>
        </a:p>
      </dgm:t>
    </dgm:pt>
    <dgm:pt modelId="{996F881C-8871-4037-BC41-622D3AF9FA29}" type="parTrans" cxnId="{9FAD436D-4FF6-48CE-8E73-62C2FD4CE2E2}">
      <dgm:prSet/>
      <dgm:spPr/>
      <dgm:t>
        <a:bodyPr/>
        <a:lstStyle/>
        <a:p>
          <a:endParaRPr lang="en-US"/>
        </a:p>
      </dgm:t>
    </dgm:pt>
    <dgm:pt modelId="{2536224B-B70A-4C54-A75B-4520698DE8DF}" type="sibTrans" cxnId="{9FAD436D-4FF6-48CE-8E73-62C2FD4CE2E2}">
      <dgm:prSet/>
      <dgm:spPr/>
      <dgm:t>
        <a:bodyPr/>
        <a:lstStyle/>
        <a:p>
          <a:endParaRPr lang="en-US"/>
        </a:p>
      </dgm:t>
    </dgm:pt>
    <dgm:pt modelId="{F3E6BA09-AB97-4145-8923-FCB036B5EAA6}">
      <dgm:prSet custT="1"/>
      <dgm:spPr/>
      <dgm:t>
        <a:bodyPr/>
        <a:lstStyle/>
        <a:p>
          <a:r>
            <a:rPr lang="hr-HR" sz="1800" dirty="0"/>
            <a:t>socijalne usluge koje bi iziskivale integraciju osoba s invaliditetom u društvo</a:t>
          </a:r>
          <a:endParaRPr lang="en-US" sz="1800" dirty="0"/>
        </a:p>
      </dgm:t>
    </dgm:pt>
    <dgm:pt modelId="{66A65661-F666-4C9C-8BA5-B829ADEF8AE7}" type="parTrans" cxnId="{3698CD3E-94C5-4E24-B489-4669626DBAEA}">
      <dgm:prSet/>
      <dgm:spPr/>
      <dgm:t>
        <a:bodyPr/>
        <a:lstStyle/>
        <a:p>
          <a:endParaRPr lang="en-US"/>
        </a:p>
      </dgm:t>
    </dgm:pt>
    <dgm:pt modelId="{05674AE3-F645-4CCE-9EB6-1A9CC5EA8E38}" type="sibTrans" cxnId="{3698CD3E-94C5-4E24-B489-4669626DBAEA}">
      <dgm:prSet/>
      <dgm:spPr/>
      <dgm:t>
        <a:bodyPr/>
        <a:lstStyle/>
        <a:p>
          <a:endParaRPr lang="en-US"/>
        </a:p>
      </dgm:t>
    </dgm:pt>
    <dgm:pt modelId="{E546D9DB-53C9-46E0-84A1-D9907231625D}">
      <dgm:prSet custT="1"/>
      <dgm:spPr/>
      <dgm:t>
        <a:bodyPr/>
        <a:lstStyle/>
        <a:p>
          <a:r>
            <a:rPr lang="hr-HR" sz="1800" dirty="0"/>
            <a:t>omogućiti adekvatan oblik rada što bi dugoročno i dovelo do smanjenja pritiska i eventualnih materijalnih izdataka za novčana socijalna prava</a:t>
          </a:r>
          <a:endParaRPr lang="en-US" sz="1800" dirty="0"/>
        </a:p>
      </dgm:t>
    </dgm:pt>
    <dgm:pt modelId="{F097ED8D-4D72-4880-B19C-47A469B8DDCD}" type="parTrans" cxnId="{105E2B05-D9AC-4F9C-BD92-4A7741FB6A91}">
      <dgm:prSet/>
      <dgm:spPr/>
      <dgm:t>
        <a:bodyPr/>
        <a:lstStyle/>
        <a:p>
          <a:endParaRPr lang="en-US"/>
        </a:p>
      </dgm:t>
    </dgm:pt>
    <dgm:pt modelId="{F7C7BB9E-220F-4F98-B1BC-5B4E2C0E0D34}" type="sibTrans" cxnId="{105E2B05-D9AC-4F9C-BD92-4A7741FB6A91}">
      <dgm:prSet/>
      <dgm:spPr/>
      <dgm:t>
        <a:bodyPr/>
        <a:lstStyle/>
        <a:p>
          <a:endParaRPr lang="en-US"/>
        </a:p>
      </dgm:t>
    </dgm:pt>
    <dgm:pt modelId="{EC2C4224-CFBC-41D8-9310-BC3395802FAF}">
      <dgm:prSet custT="1"/>
      <dgm:spPr/>
      <dgm:t>
        <a:bodyPr/>
        <a:lstStyle/>
        <a:p>
          <a:r>
            <a:rPr lang="hr-HR" sz="1800" b="1" dirty="0"/>
            <a:t>odmor od skrbi</a:t>
          </a:r>
          <a:endParaRPr lang="en-US" sz="1800" b="1" dirty="0"/>
        </a:p>
      </dgm:t>
    </dgm:pt>
    <dgm:pt modelId="{9F4F0163-A0B8-478F-93B4-CD231CD32AF9}" type="parTrans" cxnId="{74588E1C-E9CD-4CED-8F79-D967CCA61B05}">
      <dgm:prSet/>
      <dgm:spPr/>
      <dgm:t>
        <a:bodyPr/>
        <a:lstStyle/>
        <a:p>
          <a:endParaRPr lang="en-US"/>
        </a:p>
      </dgm:t>
    </dgm:pt>
    <dgm:pt modelId="{7546D468-29FA-4DD8-9A0F-EE2483612CB7}" type="sibTrans" cxnId="{74588E1C-E9CD-4CED-8F79-D967CCA61B05}">
      <dgm:prSet/>
      <dgm:spPr/>
      <dgm:t>
        <a:bodyPr/>
        <a:lstStyle/>
        <a:p>
          <a:endParaRPr lang="en-US"/>
        </a:p>
      </dgm:t>
    </dgm:pt>
    <dgm:pt modelId="{D54F8091-EFE4-4DA7-9311-CFB2CCF54499}">
      <dgm:prSet custT="1"/>
      <dgm:spPr/>
      <dgm:t>
        <a:bodyPr/>
        <a:lstStyle/>
        <a:p>
          <a:r>
            <a:rPr lang="hr-HR" sz="1800" b="1" dirty="0"/>
            <a:t>vikend programi/aktivnosti</a:t>
          </a:r>
          <a:endParaRPr lang="en-US" sz="1800" b="1" dirty="0"/>
        </a:p>
      </dgm:t>
    </dgm:pt>
    <dgm:pt modelId="{5F86C87B-6E22-41D7-BE64-1556526AEDB1}" type="parTrans" cxnId="{89F4D7DC-36F5-48D6-AA89-E354C62B1839}">
      <dgm:prSet/>
      <dgm:spPr/>
      <dgm:t>
        <a:bodyPr/>
        <a:lstStyle/>
        <a:p>
          <a:endParaRPr lang="en-US"/>
        </a:p>
      </dgm:t>
    </dgm:pt>
    <dgm:pt modelId="{350EA626-780C-49C2-A729-F4673487180A}" type="sibTrans" cxnId="{89F4D7DC-36F5-48D6-AA89-E354C62B1839}">
      <dgm:prSet/>
      <dgm:spPr/>
      <dgm:t>
        <a:bodyPr/>
        <a:lstStyle/>
        <a:p>
          <a:endParaRPr lang="en-US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105E2B05-D9AC-4F9C-BD92-4A7741FB6A91}" srcId="{32D1B978-F265-46AB-99A6-B06CAD0D10CD}" destId="{E546D9DB-53C9-46E0-84A1-D9907231625D}" srcOrd="2" destOrd="0" parTransId="{F097ED8D-4D72-4880-B19C-47A469B8DDCD}" sibTransId="{F7C7BB9E-220F-4F98-B1BC-5B4E2C0E0D34}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F9012F13-37A2-4743-9CB6-110A078F1485}" srcId="{0135F7AE-5419-4D01-910E-1FD4413DD80A}" destId="{844E7B01-E79D-4DF3-B556-A99876EEB2DD}" srcOrd="3" destOrd="0" parTransId="{F7B8757D-8041-4AFE-B9B0-AEE9B1C7AE7D}" sibTransId="{42ADEC99-399E-47EF-B0FE-2EBDE4D03BC7}"/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74588E1C-E9CD-4CED-8F79-D967CCA61B05}" srcId="{32D1B978-F265-46AB-99A6-B06CAD0D10CD}" destId="{EC2C4224-CFBC-41D8-9310-BC3395802FAF}" srcOrd="3" destOrd="0" parTransId="{9F4F0163-A0B8-478F-93B4-CD231CD32AF9}" sibTransId="{7546D468-29FA-4DD8-9A0F-EE2483612CB7}"/>
    <dgm:cxn modelId="{A31CFC1F-C82F-4766-B480-F7668394D1D4}" type="presOf" srcId="{E546D9DB-53C9-46E0-84A1-D9907231625D}" destId="{2AFE2EED-6654-476C-B436-C00469154F46}" srcOrd="0" destOrd="2" presId="urn:microsoft.com/office/officeart/2005/8/layout/bList2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45297C2D-2B39-4030-A6AE-0AD323ECA150}" type="presOf" srcId="{844E7B01-E79D-4DF3-B556-A99876EEB2DD}" destId="{15EC2D18-EF2D-46DD-9C04-1F969226EBF5}" srcOrd="0" destOrd="3" presId="urn:microsoft.com/office/officeart/2005/8/layout/bList2"/>
    <dgm:cxn modelId="{24AF4B37-DB33-4233-B051-5BC47049D7A5}" type="presOf" srcId="{1CD6B842-705D-429F-B52C-903E307A01A7}" destId="{15EC2D18-EF2D-46DD-9C04-1F969226EBF5}" srcOrd="0" destOrd="2" presId="urn:microsoft.com/office/officeart/2005/8/layout/bList2"/>
    <dgm:cxn modelId="{2C29133D-0C4A-481A-83B1-EAE2129F3D38}" type="presOf" srcId="{EC2C4224-CFBC-41D8-9310-BC3395802FAF}" destId="{2AFE2EED-6654-476C-B436-C00469154F46}" srcOrd="0" destOrd="3" presId="urn:microsoft.com/office/officeart/2005/8/layout/bList2"/>
    <dgm:cxn modelId="{3698CD3E-94C5-4E24-B489-4669626DBAEA}" srcId="{32D1B978-F265-46AB-99A6-B06CAD0D10CD}" destId="{F3E6BA09-AB97-4145-8923-FCB036B5EAA6}" srcOrd="1" destOrd="0" parTransId="{66A65661-F666-4C9C-8BA5-B829ADEF8AE7}" sibTransId="{05674AE3-F645-4CCE-9EB6-1A9CC5EA8E38}"/>
    <dgm:cxn modelId="{3C188B62-F301-4C17-9C21-7792E1847449}" srcId="{32D1B978-F265-46AB-99A6-B06CAD0D10CD}" destId="{95A1FA93-A833-4422-AEE8-1BA03DFC66E5}" srcOrd="0" destOrd="0" parTransId="{EB9B67F7-5C1B-48E7-B7B0-B64FFAB74C62}" sibTransId="{F5547490-ABB2-404D-BF2A-973A1CED0962}"/>
    <dgm:cxn modelId="{9FAD436D-4FF6-48CE-8E73-62C2FD4CE2E2}" srcId="{0135F7AE-5419-4D01-910E-1FD4413DD80A}" destId="{1CD6B842-705D-429F-B52C-903E307A01A7}" srcOrd="2" destOrd="0" parTransId="{996F881C-8871-4037-BC41-622D3AF9FA29}" sibTransId="{2536224B-B70A-4C54-A75B-4520698DE8DF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7BD57583-E9FD-49ED-99C0-A529AEFA8A7E}" type="presOf" srcId="{0120CD72-2BB8-4714-9196-E0CE2EF80837}" destId="{15EC2D18-EF2D-46DD-9C04-1F969226EBF5}" srcOrd="0" destOrd="1" presId="urn:microsoft.com/office/officeart/2005/8/layout/bList2"/>
    <dgm:cxn modelId="{94810090-4ABF-4162-95AE-844282D08E7D}" type="presOf" srcId="{D54F8091-EFE4-4DA7-9311-CFB2CCF54499}" destId="{2AFE2EED-6654-476C-B436-C00469154F46}" srcOrd="0" destOrd="4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C74A1AD3-8F0C-4BBD-9658-F7AEB288F1F2}" type="presOf" srcId="{F3E6BA09-AB97-4145-8923-FCB036B5EAA6}" destId="{2AFE2EED-6654-476C-B436-C00469154F46}" srcOrd="0" destOrd="1" presId="urn:microsoft.com/office/officeart/2005/8/layout/bList2"/>
    <dgm:cxn modelId="{89F4D7DC-36F5-48D6-AA89-E354C62B1839}" srcId="{32D1B978-F265-46AB-99A6-B06CAD0D10CD}" destId="{D54F8091-EFE4-4DA7-9311-CFB2CCF54499}" srcOrd="4" destOrd="0" parTransId="{5F86C87B-6E22-41D7-BE64-1556526AEDB1}" sibTransId="{350EA626-780C-49C2-A729-F4673487180A}"/>
    <dgm:cxn modelId="{E89D26EA-83F1-43ED-B70A-9E3804FAA21F}" type="presOf" srcId="{95A1FA93-A833-4422-AEE8-1BA03DFC66E5}" destId="{2AFE2EED-6654-476C-B436-C00469154F46}" srcOrd="0" destOrd="0" presId="urn:microsoft.com/office/officeart/2005/8/layout/bList2"/>
    <dgm:cxn modelId="{D36060FF-7C00-4E20-A261-7A09F5355F40}" srcId="{0135F7AE-5419-4D01-910E-1FD4413DD80A}" destId="{0120CD72-2BB8-4714-9196-E0CE2EF80837}" srcOrd="1" destOrd="0" parTransId="{AD234F6A-43D8-4AAB-AC76-7C2C528D757B}" sibTransId="{B17AF764-6708-4721-8B03-8CE25331B906}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7E68D3C-1788-41C6-B178-7D562F2D526D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</dgm:pt>
    <dgm:pt modelId="{0135F7AE-5419-4D01-910E-1FD4413DD80A}">
      <dgm:prSet phldrT="[Text]" custT="1"/>
      <dgm:spPr/>
      <dgm:t>
        <a:bodyPr/>
        <a:lstStyle/>
        <a:p>
          <a:r>
            <a:rPr lang="hr-HR" sz="2400" i="1" dirty="0"/>
            <a:t>Mlađa</a:t>
          </a:r>
          <a:r>
            <a:rPr lang="hr-HR" sz="2400" i="1" baseline="0" dirty="0"/>
            <a:t> djeca s TUR</a:t>
          </a:r>
          <a:endParaRPr lang="en-US" sz="2400" i="1" dirty="0"/>
        </a:p>
      </dgm:t>
    </dgm:pt>
    <dgm:pt modelId="{05DEA54B-AF6E-4FB6-B205-DC0787AD4DDC}" type="parTrans" cxnId="{060DF652-3BEF-4386-BF87-A03C2A1B344A}">
      <dgm:prSet/>
      <dgm:spPr/>
      <dgm:t>
        <a:bodyPr/>
        <a:lstStyle/>
        <a:p>
          <a:endParaRPr lang="en-US"/>
        </a:p>
      </dgm:t>
    </dgm:pt>
    <dgm:pt modelId="{32411EE3-35BE-406E-B3D8-22CDAA9DE781}" type="sibTrans" cxnId="{060DF652-3BEF-4386-BF87-A03C2A1B344A}">
      <dgm:prSet/>
      <dgm:spPr/>
      <dgm:t>
        <a:bodyPr/>
        <a:lstStyle/>
        <a:p>
          <a:endParaRPr lang="en-US"/>
        </a:p>
      </dgm:t>
    </dgm:pt>
    <dgm:pt modelId="{32D1B978-F265-46AB-99A6-B06CAD0D10CD}">
      <dgm:prSet phldrT="[Text]" custT="1"/>
      <dgm:spPr/>
      <dgm:t>
        <a:bodyPr/>
        <a:lstStyle/>
        <a:p>
          <a:r>
            <a:rPr lang="hr-HR" sz="2400" i="1" dirty="0"/>
            <a:t>Starija djeca s TUR i OSI</a:t>
          </a:r>
          <a:endParaRPr lang="en-US" sz="2400" i="1" dirty="0"/>
        </a:p>
      </dgm:t>
    </dgm:pt>
    <dgm:pt modelId="{E6518CC3-5079-40EC-A005-E710636CCAFF}" type="parTrans" cxnId="{D732F2CD-7B9C-49A5-A3F7-404B7F5759D7}">
      <dgm:prSet/>
      <dgm:spPr/>
      <dgm:t>
        <a:bodyPr/>
        <a:lstStyle/>
        <a:p>
          <a:endParaRPr lang="en-US"/>
        </a:p>
      </dgm:t>
    </dgm:pt>
    <dgm:pt modelId="{8034120E-B137-4234-AF00-E54173634EFD}" type="sibTrans" cxnId="{D732F2CD-7B9C-49A5-A3F7-404B7F5759D7}">
      <dgm:prSet/>
      <dgm:spPr/>
      <dgm:t>
        <a:bodyPr/>
        <a:lstStyle/>
        <a:p>
          <a:endParaRPr lang="en-US"/>
        </a:p>
      </dgm:t>
    </dgm:pt>
    <dgm:pt modelId="{D977033E-D6FA-425B-A3C0-E29C5E97CA04}">
      <dgm:prSet custT="1"/>
      <dgm:spPr/>
      <dgm:t>
        <a:bodyPr/>
        <a:lstStyle/>
        <a:p>
          <a:r>
            <a:rPr lang="hr-HR" sz="1800" dirty="0"/>
            <a:t>za djecu školske dobi </a:t>
          </a:r>
          <a:r>
            <a:rPr lang="hr-HR" sz="1800" b="1" dirty="0"/>
            <a:t>manjak besplatnih terapijskih usluga koje mogu ostvariti putem Hrvatskog zavoda za socijalni rad, roditelji navode nedostatak pružatelja socijalnih usluga (</a:t>
          </a:r>
          <a:r>
            <a:rPr lang="hr-HR" sz="1800" b="1" i="1" dirty="0"/>
            <a:t>npr. psihosocijalne podrške za djecu stariju od 7 godina</a:t>
          </a:r>
          <a:r>
            <a:rPr lang="hr-HR" sz="1800" b="1" dirty="0"/>
            <a:t>)</a:t>
          </a:r>
          <a:endParaRPr lang="en-US" sz="1800" b="1" dirty="0"/>
        </a:p>
      </dgm:t>
    </dgm:pt>
    <dgm:pt modelId="{A16DCF66-89DA-418B-8B13-0668A1A56F9C}" type="parTrans" cxnId="{02527D27-5D2A-441B-8DCC-F239F7269B5E}">
      <dgm:prSet/>
      <dgm:spPr/>
      <dgm:t>
        <a:bodyPr/>
        <a:lstStyle/>
        <a:p>
          <a:endParaRPr lang="en-US"/>
        </a:p>
      </dgm:t>
    </dgm:pt>
    <dgm:pt modelId="{6EA25EC0-3355-4940-968C-D3A7E0A2FA3D}" type="sibTrans" cxnId="{02527D27-5D2A-441B-8DCC-F239F7269B5E}">
      <dgm:prSet/>
      <dgm:spPr/>
      <dgm:t>
        <a:bodyPr/>
        <a:lstStyle/>
        <a:p>
          <a:endParaRPr lang="en-US"/>
        </a:p>
      </dgm:t>
    </dgm:pt>
    <dgm:pt modelId="{844E7B01-E79D-4DF3-B556-A99876EEB2DD}">
      <dgm:prSet custT="1"/>
      <dgm:spPr/>
      <dgm:t>
        <a:bodyPr/>
        <a:lstStyle/>
        <a:p>
          <a:endParaRPr lang="en-US" sz="1800" dirty="0"/>
        </a:p>
      </dgm:t>
    </dgm:pt>
    <dgm:pt modelId="{F7B8757D-8041-4AFE-B9B0-AEE9B1C7AE7D}" type="parTrans" cxnId="{F9012F13-37A2-4743-9CB6-110A078F1485}">
      <dgm:prSet/>
      <dgm:spPr/>
      <dgm:t>
        <a:bodyPr/>
        <a:lstStyle/>
        <a:p>
          <a:endParaRPr lang="en-US"/>
        </a:p>
      </dgm:t>
    </dgm:pt>
    <dgm:pt modelId="{42ADEC99-399E-47EF-B0FE-2EBDE4D03BC7}" type="sibTrans" cxnId="{F9012F13-37A2-4743-9CB6-110A078F1485}">
      <dgm:prSet/>
      <dgm:spPr/>
      <dgm:t>
        <a:bodyPr/>
        <a:lstStyle/>
        <a:p>
          <a:endParaRPr lang="en-US"/>
        </a:p>
      </dgm:t>
    </dgm:pt>
    <dgm:pt modelId="{3610A1D4-A023-404E-8584-A33AA8CE9326}">
      <dgm:prSet custT="1"/>
      <dgm:spPr/>
      <dgm:t>
        <a:bodyPr/>
        <a:lstStyle/>
        <a:p>
          <a:r>
            <a:rPr lang="hr-HR" sz="1800" dirty="0"/>
            <a:t> nedostatak socijalnih usluga za odrasle osobe s invaliditetom kad završe redovno školovanje</a:t>
          </a:r>
          <a:endParaRPr lang="en-US" sz="1800" dirty="0"/>
        </a:p>
      </dgm:t>
    </dgm:pt>
    <dgm:pt modelId="{DEE727BB-DD3A-4B61-BFE3-4F779E8B2B34}" type="parTrans" cxnId="{042AE220-5440-4379-9969-883BB11E507F}">
      <dgm:prSet/>
      <dgm:spPr/>
      <dgm:t>
        <a:bodyPr/>
        <a:lstStyle/>
        <a:p>
          <a:endParaRPr lang="hr-HR"/>
        </a:p>
      </dgm:t>
    </dgm:pt>
    <dgm:pt modelId="{2C1CE103-79AE-428F-93FF-78C877109015}" type="sibTrans" cxnId="{042AE220-5440-4379-9969-883BB11E507F}">
      <dgm:prSet/>
      <dgm:spPr/>
      <dgm:t>
        <a:bodyPr/>
        <a:lstStyle/>
        <a:p>
          <a:endParaRPr lang="hr-HR"/>
        </a:p>
      </dgm:t>
    </dgm:pt>
    <dgm:pt modelId="{E2A48BFB-7630-4BA1-A6B3-597C4C0E1A79}">
      <dgm:prSet custT="1"/>
      <dgm:spPr/>
      <dgm:t>
        <a:bodyPr/>
        <a:lstStyle/>
        <a:p>
          <a:r>
            <a:rPr lang="hr-HR" sz="1800" dirty="0"/>
            <a:t>nedostatak socijalnih usluga</a:t>
          </a:r>
          <a:r>
            <a:rPr lang="hr-HR" sz="1800" b="1" dirty="0"/>
            <a:t> (npr. cjelodnevni i poludnevni boravak) </a:t>
          </a:r>
          <a:endParaRPr lang="en-US" sz="1800" b="1" dirty="0"/>
        </a:p>
      </dgm:t>
    </dgm:pt>
    <dgm:pt modelId="{50D1A3B8-8F92-4819-B3AB-1BE4EC078918}" type="parTrans" cxnId="{23195604-9169-473C-A8D0-6C763D681F6F}">
      <dgm:prSet/>
      <dgm:spPr/>
      <dgm:t>
        <a:bodyPr/>
        <a:lstStyle/>
        <a:p>
          <a:endParaRPr lang="hr-HR"/>
        </a:p>
      </dgm:t>
    </dgm:pt>
    <dgm:pt modelId="{CFF981BD-52A7-4B54-8522-40CAC5CB3094}" type="sibTrans" cxnId="{23195604-9169-473C-A8D0-6C763D681F6F}">
      <dgm:prSet/>
      <dgm:spPr/>
      <dgm:t>
        <a:bodyPr/>
        <a:lstStyle/>
        <a:p>
          <a:endParaRPr lang="hr-HR"/>
        </a:p>
      </dgm:t>
    </dgm:pt>
    <dgm:pt modelId="{5E0B2885-5AB5-456F-AC24-23CE245ABFBD}">
      <dgm:prSet custT="1"/>
      <dgm:spPr/>
      <dgm:t>
        <a:bodyPr/>
        <a:lstStyle/>
        <a:p>
          <a:r>
            <a:rPr lang="hr-HR" sz="1800" b="1" dirty="0"/>
            <a:t>odmor od skrbi/vikend programi </a:t>
          </a:r>
          <a:endParaRPr lang="en-US" sz="1800" b="1" dirty="0"/>
        </a:p>
      </dgm:t>
    </dgm:pt>
    <dgm:pt modelId="{91633E38-C26E-4510-A5F4-045907B36BE6}" type="parTrans" cxnId="{3E110C70-32CB-4014-998D-20FE77EA1C67}">
      <dgm:prSet/>
      <dgm:spPr/>
      <dgm:t>
        <a:bodyPr/>
        <a:lstStyle/>
        <a:p>
          <a:endParaRPr lang="hr-HR"/>
        </a:p>
      </dgm:t>
    </dgm:pt>
    <dgm:pt modelId="{49575B2C-2723-42AF-8BD1-5B4129BDBEFD}" type="sibTrans" cxnId="{3E110C70-32CB-4014-998D-20FE77EA1C67}">
      <dgm:prSet/>
      <dgm:spPr/>
      <dgm:t>
        <a:bodyPr/>
        <a:lstStyle/>
        <a:p>
          <a:endParaRPr lang="hr-HR"/>
        </a:p>
      </dgm:t>
    </dgm:pt>
    <dgm:pt modelId="{664BEA82-B2CD-4375-9091-D1923AE9B3A4}">
      <dgm:prSet custT="1"/>
      <dgm:spPr/>
      <dgm:t>
        <a:bodyPr/>
        <a:lstStyle/>
        <a:p>
          <a:r>
            <a:rPr lang="hr-HR" sz="1800" dirty="0"/>
            <a:t>suradnja s volonterskom mrežom (grupa od dvije ili tri OSI čija bi zajednička druženja bila organizirana uz pomoć volontera)</a:t>
          </a:r>
          <a:endParaRPr lang="en-US" sz="1800" dirty="0"/>
        </a:p>
      </dgm:t>
    </dgm:pt>
    <dgm:pt modelId="{41E129DF-85A0-4845-8D01-80372583BAB5}" type="parTrans" cxnId="{F3E13CB0-9CCD-43D5-AC1D-7467E5A92545}">
      <dgm:prSet/>
      <dgm:spPr/>
      <dgm:t>
        <a:bodyPr/>
        <a:lstStyle/>
        <a:p>
          <a:endParaRPr lang="hr-HR"/>
        </a:p>
      </dgm:t>
    </dgm:pt>
    <dgm:pt modelId="{C98A4E60-DC24-4434-8CBA-5C80B5C4E176}" type="sibTrans" cxnId="{F3E13CB0-9CCD-43D5-AC1D-7467E5A92545}">
      <dgm:prSet/>
      <dgm:spPr/>
      <dgm:t>
        <a:bodyPr/>
        <a:lstStyle/>
        <a:p>
          <a:endParaRPr lang="hr-HR"/>
        </a:p>
      </dgm:t>
    </dgm:pt>
    <dgm:pt modelId="{C5B3B60B-570A-4D0F-B15C-E4C17E1BE362}">
      <dgm:prSet custT="1"/>
      <dgm:spPr/>
      <dgm:t>
        <a:bodyPr/>
        <a:lstStyle/>
        <a:p>
          <a:r>
            <a:rPr lang="hr-HR" sz="1800" b="1" dirty="0"/>
            <a:t>osobna asistencija </a:t>
          </a:r>
          <a:r>
            <a:rPr lang="hr-HR" sz="1800" b="1" dirty="0">
              <a:sym typeface="Wingdings" panose="05000000000000000000" pitchFamily="2" charset="2"/>
            </a:rPr>
            <a:t> </a:t>
          </a:r>
          <a:endParaRPr lang="en-US" sz="1800" b="1" dirty="0"/>
        </a:p>
      </dgm:t>
    </dgm:pt>
    <dgm:pt modelId="{0A115E2A-CD8D-476F-B05E-1291818107D7}" type="parTrans" cxnId="{B07B58BE-F773-4D9A-AA21-7C9F9908BCC8}">
      <dgm:prSet/>
      <dgm:spPr/>
      <dgm:t>
        <a:bodyPr/>
        <a:lstStyle/>
        <a:p>
          <a:endParaRPr lang="hr-HR"/>
        </a:p>
      </dgm:t>
    </dgm:pt>
    <dgm:pt modelId="{D13A9297-A876-4345-89F1-A943FB3F537A}" type="sibTrans" cxnId="{B07B58BE-F773-4D9A-AA21-7C9F9908BCC8}">
      <dgm:prSet/>
      <dgm:spPr/>
      <dgm:t>
        <a:bodyPr/>
        <a:lstStyle/>
        <a:p>
          <a:endParaRPr lang="hr-HR"/>
        </a:p>
      </dgm:t>
    </dgm:pt>
    <dgm:pt modelId="{75A9CC8B-5229-4960-877E-462F437E546E}">
      <dgm:prSet custT="1"/>
      <dgm:spPr/>
      <dgm:t>
        <a:bodyPr/>
        <a:lstStyle/>
        <a:p>
          <a:r>
            <a:rPr lang="hr-HR" sz="1800" b="1" dirty="0"/>
            <a:t>zbrinjavanje osoba s invaliditetom u slučaju bolesti ili smrti roditelja</a:t>
          </a:r>
          <a:endParaRPr lang="en-US" sz="1800" b="1" dirty="0"/>
        </a:p>
      </dgm:t>
    </dgm:pt>
    <dgm:pt modelId="{F44C2011-5ADF-4FAB-9BF3-545C791F4AE1}" type="parTrans" cxnId="{1ED25661-180A-4291-A714-9A4F39832A62}">
      <dgm:prSet/>
      <dgm:spPr/>
      <dgm:t>
        <a:bodyPr/>
        <a:lstStyle/>
        <a:p>
          <a:endParaRPr lang="hr-HR"/>
        </a:p>
      </dgm:t>
    </dgm:pt>
    <dgm:pt modelId="{AA6F4344-4A8E-48A4-96C4-EFBFD0369710}" type="sibTrans" cxnId="{1ED25661-180A-4291-A714-9A4F39832A62}">
      <dgm:prSet/>
      <dgm:spPr/>
      <dgm:t>
        <a:bodyPr/>
        <a:lstStyle/>
        <a:p>
          <a:endParaRPr lang="hr-HR"/>
        </a:p>
      </dgm:t>
    </dgm:pt>
    <dgm:pt modelId="{C7DB1B96-3F73-46A0-BAA5-49213392BC99}" type="pres">
      <dgm:prSet presAssocID="{07E68D3C-1788-41C6-B178-7D562F2D526D}" presName="diagram" presStyleCnt="0">
        <dgm:presLayoutVars>
          <dgm:dir/>
          <dgm:animLvl val="lvl"/>
          <dgm:resizeHandles val="exact"/>
        </dgm:presLayoutVars>
      </dgm:prSet>
      <dgm:spPr/>
    </dgm:pt>
    <dgm:pt modelId="{36841EC4-6EAC-490A-BB55-EC6A668910BC}" type="pres">
      <dgm:prSet presAssocID="{0135F7AE-5419-4D01-910E-1FD4413DD80A}" presName="compNode" presStyleCnt="0"/>
      <dgm:spPr/>
    </dgm:pt>
    <dgm:pt modelId="{15EC2D18-EF2D-46DD-9C04-1F969226EBF5}" type="pres">
      <dgm:prSet presAssocID="{0135F7AE-5419-4D01-910E-1FD4413DD80A}" presName="childRect" presStyleLbl="bgAcc1" presStyleIdx="0" presStyleCnt="2" custScaleX="167039" custScaleY="180558" custLinFactNeighborX="-30153" custLinFactNeighborY="-7336">
        <dgm:presLayoutVars>
          <dgm:bulletEnabled val="1"/>
        </dgm:presLayoutVars>
      </dgm:prSet>
      <dgm:spPr/>
    </dgm:pt>
    <dgm:pt modelId="{B803F715-3574-4903-9C37-C6B8263EA5E2}" type="pres">
      <dgm:prSet presAssocID="{0135F7AE-5419-4D01-910E-1FD4413DD80A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AE6B988-393F-4C37-89C2-F1CFBA8172FD}" type="pres">
      <dgm:prSet presAssocID="{0135F7AE-5419-4D01-910E-1FD4413DD80A}" presName="parentRect" presStyleLbl="alignNode1" presStyleIdx="0" presStyleCnt="2" custScaleX="132506" custScaleY="99631" custLinFactNeighborX="-31464" custLinFactNeighborY="60217"/>
      <dgm:spPr/>
    </dgm:pt>
    <dgm:pt modelId="{5BDAF616-D104-4274-B2DE-AC5F9EC024E5}" type="pres">
      <dgm:prSet presAssocID="{0135F7AE-5419-4D01-910E-1FD4413DD80A}" presName="adorn" presStyleLbl="fgAccFollowNode1" presStyleIdx="0" presStyleCnt="2"/>
      <dgm:spPr/>
    </dgm:pt>
    <dgm:pt modelId="{DE427FB9-BA97-4671-9953-68A0F19A8031}" type="pres">
      <dgm:prSet presAssocID="{32411EE3-35BE-406E-B3D8-22CDAA9DE781}" presName="sibTrans" presStyleLbl="sibTrans2D1" presStyleIdx="0" presStyleCnt="0"/>
      <dgm:spPr/>
    </dgm:pt>
    <dgm:pt modelId="{876C6B9E-7123-476C-A957-D6E67F0AE895}" type="pres">
      <dgm:prSet presAssocID="{32D1B978-F265-46AB-99A6-B06CAD0D10CD}" presName="compNode" presStyleCnt="0"/>
      <dgm:spPr/>
    </dgm:pt>
    <dgm:pt modelId="{2AFE2EED-6654-476C-B436-C00469154F46}" type="pres">
      <dgm:prSet presAssocID="{32D1B978-F265-46AB-99A6-B06CAD0D10CD}" presName="childRect" presStyleLbl="bgAcc1" presStyleIdx="1" presStyleCnt="2" custScaleX="175487" custScaleY="192563" custLinFactNeighborY="1710">
        <dgm:presLayoutVars>
          <dgm:bulletEnabled val="1"/>
        </dgm:presLayoutVars>
      </dgm:prSet>
      <dgm:spPr/>
    </dgm:pt>
    <dgm:pt modelId="{C8995499-6F4B-4C3F-A4B8-B4EA5D110F38}" type="pres">
      <dgm:prSet presAssocID="{32D1B978-F265-46AB-99A6-B06CAD0D10C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ED154EF-52F8-4D0E-B8C4-FB419A78A997}" type="pres">
      <dgm:prSet presAssocID="{32D1B978-F265-46AB-99A6-B06CAD0D10CD}" presName="parentRect" presStyleLbl="alignNode1" presStyleIdx="1" presStyleCnt="2" custScaleX="157668" custScaleY="99043" custLinFactNeighborX="3266" custLinFactNeighborY="30813"/>
      <dgm:spPr/>
    </dgm:pt>
    <dgm:pt modelId="{D287A19B-1C62-49A7-8A12-8ACB92BA6825}" type="pres">
      <dgm:prSet presAssocID="{32D1B978-F265-46AB-99A6-B06CAD0D10CD}" presName="adorn" presStyleLbl="fgAccFollowNode1" presStyleIdx="1" presStyleCnt="2" custLinFactNeighborX="19247" custLinFactNeighborY="35466"/>
      <dgm:spPr/>
    </dgm:pt>
  </dgm:ptLst>
  <dgm:cxnLst>
    <dgm:cxn modelId="{775EBB01-77F6-4CC0-AC65-FA51D109DCE7}" type="presOf" srcId="{32D1B978-F265-46AB-99A6-B06CAD0D10CD}" destId="{C8995499-6F4B-4C3F-A4B8-B4EA5D110F38}" srcOrd="0" destOrd="0" presId="urn:microsoft.com/office/officeart/2005/8/layout/bList2"/>
    <dgm:cxn modelId="{23195604-9169-473C-A8D0-6C763D681F6F}" srcId="{0135F7AE-5419-4D01-910E-1FD4413DD80A}" destId="{E2A48BFB-7630-4BA1-A6B3-597C4C0E1A79}" srcOrd="2" destOrd="0" parTransId="{50D1A3B8-8F92-4819-B3AB-1BE4EC078918}" sibTransId="{CFF981BD-52A7-4B54-8522-40CAC5CB3094}"/>
    <dgm:cxn modelId="{E1954206-F711-46D7-AACC-BF8D2D2B79E7}" type="presOf" srcId="{32411EE3-35BE-406E-B3D8-22CDAA9DE781}" destId="{DE427FB9-BA97-4671-9953-68A0F19A8031}" srcOrd="0" destOrd="0" presId="urn:microsoft.com/office/officeart/2005/8/layout/bList2"/>
    <dgm:cxn modelId="{F9012F13-37A2-4743-9CB6-110A078F1485}" srcId="{0135F7AE-5419-4D01-910E-1FD4413DD80A}" destId="{844E7B01-E79D-4DF3-B556-A99876EEB2DD}" srcOrd="3" destOrd="0" parTransId="{F7B8757D-8041-4AFE-B9B0-AEE9B1C7AE7D}" sibTransId="{42ADEC99-399E-47EF-B0FE-2EBDE4D03BC7}"/>
    <dgm:cxn modelId="{3E15421C-7CC4-41C9-9B8B-077F9A3FE840}" type="presOf" srcId="{D977033E-D6FA-425B-A3C0-E29C5E97CA04}" destId="{15EC2D18-EF2D-46DD-9C04-1F969226EBF5}" srcOrd="0" destOrd="0" presId="urn:microsoft.com/office/officeart/2005/8/layout/bList2"/>
    <dgm:cxn modelId="{042AE220-5440-4379-9969-883BB11E507F}" srcId="{0135F7AE-5419-4D01-910E-1FD4413DD80A}" destId="{3610A1D4-A023-404E-8584-A33AA8CE9326}" srcOrd="1" destOrd="0" parTransId="{DEE727BB-DD3A-4B61-BFE3-4F779E8B2B34}" sibTransId="{2C1CE103-79AE-428F-93FF-78C877109015}"/>
    <dgm:cxn modelId="{A0D46226-9191-4E76-AFAD-54C7A2E563FE}" type="presOf" srcId="{75A9CC8B-5229-4960-877E-462F437E546E}" destId="{2AFE2EED-6654-476C-B436-C00469154F46}" srcOrd="0" destOrd="3" presId="urn:microsoft.com/office/officeart/2005/8/layout/bList2"/>
    <dgm:cxn modelId="{02527D27-5D2A-441B-8DCC-F239F7269B5E}" srcId="{0135F7AE-5419-4D01-910E-1FD4413DD80A}" destId="{D977033E-D6FA-425B-A3C0-E29C5E97CA04}" srcOrd="0" destOrd="0" parTransId="{A16DCF66-89DA-418B-8B13-0668A1A56F9C}" sibTransId="{6EA25EC0-3355-4940-968C-D3A7E0A2FA3D}"/>
    <dgm:cxn modelId="{45297C2D-2B39-4030-A6AE-0AD323ECA150}" type="presOf" srcId="{844E7B01-E79D-4DF3-B556-A99876EEB2DD}" destId="{15EC2D18-EF2D-46DD-9C04-1F969226EBF5}" srcOrd="0" destOrd="3" presId="urn:microsoft.com/office/officeart/2005/8/layout/bList2"/>
    <dgm:cxn modelId="{1ED25661-180A-4291-A714-9A4F39832A62}" srcId="{32D1B978-F265-46AB-99A6-B06CAD0D10CD}" destId="{75A9CC8B-5229-4960-877E-462F437E546E}" srcOrd="3" destOrd="0" parTransId="{F44C2011-5ADF-4FAB-9BF3-545C791F4AE1}" sibTransId="{AA6F4344-4A8E-48A4-96C4-EFBFD0369710}"/>
    <dgm:cxn modelId="{14FFE067-9994-4024-BA3B-FC16CCF828C8}" type="presOf" srcId="{5E0B2885-5AB5-456F-AC24-23CE245ABFBD}" destId="{2AFE2EED-6654-476C-B436-C00469154F46}" srcOrd="0" destOrd="0" presId="urn:microsoft.com/office/officeart/2005/8/layout/bList2"/>
    <dgm:cxn modelId="{3E110C70-32CB-4014-998D-20FE77EA1C67}" srcId="{32D1B978-F265-46AB-99A6-B06CAD0D10CD}" destId="{5E0B2885-5AB5-456F-AC24-23CE245ABFBD}" srcOrd="0" destOrd="0" parTransId="{91633E38-C26E-4510-A5F4-045907B36BE6}" sibTransId="{49575B2C-2723-42AF-8BD1-5B4129BDBEFD}"/>
    <dgm:cxn modelId="{060DF652-3BEF-4386-BF87-A03C2A1B344A}" srcId="{07E68D3C-1788-41C6-B178-7D562F2D526D}" destId="{0135F7AE-5419-4D01-910E-1FD4413DD80A}" srcOrd="0" destOrd="0" parTransId="{05DEA54B-AF6E-4FB6-B205-DC0787AD4DDC}" sibTransId="{32411EE3-35BE-406E-B3D8-22CDAA9DE781}"/>
    <dgm:cxn modelId="{A9E59675-1F63-4316-B355-8B33C56AF4FB}" type="presOf" srcId="{C5B3B60B-570A-4D0F-B15C-E4C17E1BE362}" destId="{2AFE2EED-6654-476C-B436-C00469154F46}" srcOrd="0" destOrd="2" presId="urn:microsoft.com/office/officeart/2005/8/layout/bList2"/>
    <dgm:cxn modelId="{FB324278-15C6-49B2-BB4B-F86C2549FF92}" type="presOf" srcId="{07E68D3C-1788-41C6-B178-7D562F2D526D}" destId="{C7DB1B96-3F73-46A0-BAA5-49213392BC99}" srcOrd="0" destOrd="0" presId="urn:microsoft.com/office/officeart/2005/8/layout/bList2"/>
    <dgm:cxn modelId="{8D369982-56BD-4FAE-9434-0F4F6FF7C310}" type="presOf" srcId="{0135F7AE-5419-4D01-910E-1FD4413DD80A}" destId="{B803F715-3574-4903-9C37-C6B8263EA5E2}" srcOrd="0" destOrd="0" presId="urn:microsoft.com/office/officeart/2005/8/layout/bList2"/>
    <dgm:cxn modelId="{62F2BA97-09FD-46DE-B022-CFBF7AB3D0CF}" type="presOf" srcId="{0135F7AE-5419-4D01-910E-1FD4413DD80A}" destId="{2AE6B988-393F-4C37-89C2-F1CFBA8172FD}" srcOrd="1" destOrd="0" presId="urn:microsoft.com/office/officeart/2005/8/layout/bList2"/>
    <dgm:cxn modelId="{F3E13CB0-9CCD-43D5-AC1D-7467E5A92545}" srcId="{32D1B978-F265-46AB-99A6-B06CAD0D10CD}" destId="{664BEA82-B2CD-4375-9091-D1923AE9B3A4}" srcOrd="1" destOrd="0" parTransId="{41E129DF-85A0-4845-8D01-80372583BAB5}" sibTransId="{C98A4E60-DC24-4434-8CBA-5C80B5C4E176}"/>
    <dgm:cxn modelId="{764EB2B8-9178-443F-B021-2E8999AFCF70}" type="presOf" srcId="{3610A1D4-A023-404E-8584-A33AA8CE9326}" destId="{15EC2D18-EF2D-46DD-9C04-1F969226EBF5}" srcOrd="0" destOrd="1" presId="urn:microsoft.com/office/officeart/2005/8/layout/bList2"/>
    <dgm:cxn modelId="{0BADB0BC-EFCA-42A8-96CF-354B4272932A}" type="presOf" srcId="{32D1B978-F265-46AB-99A6-B06CAD0D10CD}" destId="{AED154EF-52F8-4D0E-B8C4-FB419A78A997}" srcOrd="1" destOrd="0" presId="urn:microsoft.com/office/officeart/2005/8/layout/bList2"/>
    <dgm:cxn modelId="{B07B58BE-F773-4D9A-AA21-7C9F9908BCC8}" srcId="{32D1B978-F265-46AB-99A6-B06CAD0D10CD}" destId="{C5B3B60B-570A-4D0F-B15C-E4C17E1BE362}" srcOrd="2" destOrd="0" parTransId="{0A115E2A-CD8D-476F-B05E-1291818107D7}" sibTransId="{D13A9297-A876-4345-89F1-A943FB3F537A}"/>
    <dgm:cxn modelId="{D732F2CD-7B9C-49A5-A3F7-404B7F5759D7}" srcId="{07E68D3C-1788-41C6-B178-7D562F2D526D}" destId="{32D1B978-F265-46AB-99A6-B06CAD0D10CD}" srcOrd="1" destOrd="0" parTransId="{E6518CC3-5079-40EC-A005-E710636CCAFF}" sibTransId="{8034120E-B137-4234-AF00-E54173634EFD}"/>
    <dgm:cxn modelId="{312182F8-E15C-4147-82FA-1ECA37E93473}" type="presOf" srcId="{664BEA82-B2CD-4375-9091-D1923AE9B3A4}" destId="{2AFE2EED-6654-476C-B436-C00469154F46}" srcOrd="0" destOrd="1" presId="urn:microsoft.com/office/officeart/2005/8/layout/bList2"/>
    <dgm:cxn modelId="{E0A1B9FB-1C2D-473E-8BE6-D47049E0247F}" type="presOf" srcId="{E2A48BFB-7630-4BA1-A6B3-597C4C0E1A79}" destId="{15EC2D18-EF2D-46DD-9C04-1F969226EBF5}" srcOrd="0" destOrd="2" presId="urn:microsoft.com/office/officeart/2005/8/layout/bList2"/>
    <dgm:cxn modelId="{156F6F01-3C60-4876-B698-ADEC35304AE3}" type="presParOf" srcId="{C7DB1B96-3F73-46A0-BAA5-49213392BC99}" destId="{36841EC4-6EAC-490A-BB55-EC6A668910BC}" srcOrd="0" destOrd="0" presId="urn:microsoft.com/office/officeart/2005/8/layout/bList2"/>
    <dgm:cxn modelId="{DAB54290-A616-4574-9060-9E6CCB883804}" type="presParOf" srcId="{36841EC4-6EAC-490A-BB55-EC6A668910BC}" destId="{15EC2D18-EF2D-46DD-9C04-1F969226EBF5}" srcOrd="0" destOrd="0" presId="urn:microsoft.com/office/officeart/2005/8/layout/bList2"/>
    <dgm:cxn modelId="{23271940-735E-445C-844B-6EF371598071}" type="presParOf" srcId="{36841EC4-6EAC-490A-BB55-EC6A668910BC}" destId="{B803F715-3574-4903-9C37-C6B8263EA5E2}" srcOrd="1" destOrd="0" presId="urn:microsoft.com/office/officeart/2005/8/layout/bList2"/>
    <dgm:cxn modelId="{1609A662-77E2-4ED3-8161-D064883BAF9D}" type="presParOf" srcId="{36841EC4-6EAC-490A-BB55-EC6A668910BC}" destId="{2AE6B988-393F-4C37-89C2-F1CFBA8172FD}" srcOrd="2" destOrd="0" presId="urn:microsoft.com/office/officeart/2005/8/layout/bList2"/>
    <dgm:cxn modelId="{6C9A24B1-5CEB-459C-AF8D-2FCF8C73C292}" type="presParOf" srcId="{36841EC4-6EAC-490A-BB55-EC6A668910BC}" destId="{5BDAF616-D104-4274-B2DE-AC5F9EC024E5}" srcOrd="3" destOrd="0" presId="urn:microsoft.com/office/officeart/2005/8/layout/bList2"/>
    <dgm:cxn modelId="{C9F6C9B7-9D3E-4D98-ABFC-B76B18F66C3C}" type="presParOf" srcId="{C7DB1B96-3F73-46A0-BAA5-49213392BC99}" destId="{DE427FB9-BA97-4671-9953-68A0F19A8031}" srcOrd="1" destOrd="0" presId="urn:microsoft.com/office/officeart/2005/8/layout/bList2"/>
    <dgm:cxn modelId="{497D7F47-C9FB-41FD-AF98-10093061FB32}" type="presParOf" srcId="{C7DB1B96-3F73-46A0-BAA5-49213392BC99}" destId="{876C6B9E-7123-476C-A957-D6E67F0AE895}" srcOrd="2" destOrd="0" presId="urn:microsoft.com/office/officeart/2005/8/layout/bList2"/>
    <dgm:cxn modelId="{2B7E7A9C-DFB5-406B-8DB0-4D6D81A397B9}" type="presParOf" srcId="{876C6B9E-7123-476C-A957-D6E67F0AE895}" destId="{2AFE2EED-6654-476C-B436-C00469154F46}" srcOrd="0" destOrd="0" presId="urn:microsoft.com/office/officeart/2005/8/layout/bList2"/>
    <dgm:cxn modelId="{34247C32-621A-408B-9C25-24CB5C3B9A86}" type="presParOf" srcId="{876C6B9E-7123-476C-A957-D6E67F0AE895}" destId="{C8995499-6F4B-4C3F-A4B8-B4EA5D110F38}" srcOrd="1" destOrd="0" presId="urn:microsoft.com/office/officeart/2005/8/layout/bList2"/>
    <dgm:cxn modelId="{D39192DE-E356-4FEB-8A80-C749D436AEF1}" type="presParOf" srcId="{876C6B9E-7123-476C-A957-D6E67F0AE895}" destId="{AED154EF-52F8-4D0E-B8C4-FB419A78A997}" srcOrd="2" destOrd="0" presId="urn:microsoft.com/office/officeart/2005/8/layout/bList2"/>
    <dgm:cxn modelId="{D7A26066-FB36-4340-8E2C-8A1922CAAE46}" type="presParOf" srcId="{876C6B9E-7123-476C-A957-D6E67F0AE895}" destId="{D287A19B-1C62-49A7-8A12-8ACB92BA6825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1654947" y="2129"/>
          <a:ext cx="3198287" cy="357408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ispitati zadovoljstvo roditelja radom udruge „Moje dijete”, Solin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ispitati određene nedostatke i prijedloge za poboljšanja u radu udruge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upoznatost roditelja s radom udruge kao i njenim materijalnim i kadrovskim mogućnostima</a:t>
          </a:r>
          <a:endParaRPr lang="en-US" sz="1800" kern="1200" dirty="0"/>
        </a:p>
      </dsp:txBody>
      <dsp:txXfrm>
        <a:off x="1729887" y="77069"/>
        <a:ext cx="3048407" cy="3499144"/>
      </dsp:txXfrm>
    </dsp:sp>
    <dsp:sp modelId="{2AE6B988-393F-4C37-89C2-F1CFBA8172FD}">
      <dsp:nvSpPr>
        <dsp:cNvPr id="0" name=""/>
        <dsp:cNvSpPr/>
      </dsp:nvSpPr>
      <dsp:spPr>
        <a:xfrm>
          <a:off x="1513922" y="3208032"/>
          <a:ext cx="3557646" cy="5976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Anketni upitnik </a:t>
          </a:r>
          <a:endParaRPr lang="en-US" sz="2400" i="1" kern="1200" dirty="0"/>
        </a:p>
      </dsp:txBody>
      <dsp:txXfrm>
        <a:off x="1513922" y="3208032"/>
        <a:ext cx="2505384" cy="597686"/>
      </dsp:txXfrm>
    </dsp:sp>
    <dsp:sp modelId="{5BDAF616-D104-4274-B2DE-AC5F9EC024E5}">
      <dsp:nvSpPr>
        <dsp:cNvPr id="0" name=""/>
        <dsp:cNvSpPr/>
      </dsp:nvSpPr>
      <dsp:spPr>
        <a:xfrm>
          <a:off x="4022916" y="3191905"/>
          <a:ext cx="1157302" cy="11573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466933" y="133776"/>
          <a:ext cx="3294542" cy="321633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ispitati terapijske potrebe i potrebe za socijalnim uslugama i pravima roditelja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ispitati učestalost i intenzitet korištenja terapijskih usluga, pružateljima terapijskih usluga, eventualnim nedostacima u primanju terapija te dodatnim potrebama za terapijskim uslugama </a:t>
          </a:r>
          <a:endParaRPr lang="en-US" sz="1800" kern="1200" dirty="0"/>
        </a:p>
      </dsp:txBody>
      <dsp:txXfrm>
        <a:off x="5542295" y="209138"/>
        <a:ext cx="3143818" cy="3140968"/>
      </dsp:txXfrm>
    </dsp:sp>
    <dsp:sp modelId="{AED154EF-52F8-4D0E-B8C4-FB419A78A997}">
      <dsp:nvSpPr>
        <dsp:cNvPr id="0" name=""/>
        <dsp:cNvSpPr/>
      </dsp:nvSpPr>
      <dsp:spPr>
        <a:xfrm>
          <a:off x="5430627" y="3181278"/>
          <a:ext cx="3219945" cy="5414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Fokus grupe </a:t>
          </a:r>
          <a:endParaRPr lang="en-US" sz="2400" i="1" kern="1200" dirty="0"/>
        </a:p>
      </dsp:txBody>
      <dsp:txXfrm>
        <a:off x="5430627" y="3181278"/>
        <a:ext cx="2267567" cy="541476"/>
      </dsp:txXfrm>
    </dsp:sp>
    <dsp:sp modelId="{D287A19B-1C62-49A7-8A12-8ACB92BA6825}">
      <dsp:nvSpPr>
        <dsp:cNvPr id="0" name=""/>
        <dsp:cNvSpPr/>
      </dsp:nvSpPr>
      <dsp:spPr>
        <a:xfrm>
          <a:off x="7970706" y="3042600"/>
          <a:ext cx="1157302" cy="1157302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312840" y="100807"/>
          <a:ext cx="3667888" cy="42506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15 roditelja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djeca u dobi od 2,5 godine do 12 godina (M=4,5 godina)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 najviše s dijagnozom poremećaja iz spektra autizma/usporenog razvoja i govora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većina djece uključena u predškolsku/školsku ustanovu + terapijske usluge (predškolska djeca)</a:t>
          </a:r>
          <a:endParaRPr lang="en-US" sz="1800" kern="1200" dirty="0"/>
        </a:p>
      </dsp:txBody>
      <dsp:txXfrm>
        <a:off x="398783" y="186750"/>
        <a:ext cx="3496002" cy="4164686"/>
      </dsp:txXfrm>
    </dsp:sp>
    <dsp:sp modelId="{2AE6B988-393F-4C37-89C2-F1CFBA8172FD}">
      <dsp:nvSpPr>
        <dsp:cNvPr id="0" name=""/>
        <dsp:cNvSpPr/>
      </dsp:nvSpPr>
      <dsp:spPr>
        <a:xfrm>
          <a:off x="155521" y="3590313"/>
          <a:ext cx="3585619" cy="10806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1 – roditelji mlađe djece   </a:t>
          </a:r>
          <a:endParaRPr lang="en-US" sz="2400" i="1" kern="1200" dirty="0"/>
        </a:p>
      </dsp:txBody>
      <dsp:txXfrm>
        <a:off x="155521" y="3590313"/>
        <a:ext cx="2525084" cy="1080609"/>
      </dsp:txXfrm>
    </dsp:sp>
    <dsp:sp modelId="{5BDAF616-D104-4274-B2DE-AC5F9EC024E5}">
      <dsp:nvSpPr>
        <dsp:cNvPr id="0" name=""/>
        <dsp:cNvSpPr/>
      </dsp:nvSpPr>
      <dsp:spPr>
        <a:xfrm>
          <a:off x="3860337" y="3517199"/>
          <a:ext cx="1123022" cy="1123022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261581" y="42772"/>
          <a:ext cx="3932312" cy="4366172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9 roditelja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Djeca dobi od 16 godina do 37 godine (M=25,2 godina)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najviše s dijagnozom intelektualnih teškoća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većina OSI nije uključena u nikakve  terapijske usluge i ne primaju nikakve socijalne usluge (u vidu boravka ili psihosocijalne podrške)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najviše koriste terapijske usluge po udrugama</a:t>
          </a:r>
          <a:endParaRPr lang="en-US" sz="1800" kern="1200" dirty="0"/>
        </a:p>
      </dsp:txBody>
      <dsp:txXfrm>
        <a:off x="5353720" y="134911"/>
        <a:ext cx="3748034" cy="4274033"/>
      </dsp:txXfrm>
    </dsp:sp>
    <dsp:sp modelId="{AED154EF-52F8-4D0E-B8C4-FB419A78A997}">
      <dsp:nvSpPr>
        <dsp:cNvPr id="0" name=""/>
        <dsp:cNvSpPr/>
      </dsp:nvSpPr>
      <dsp:spPr>
        <a:xfrm>
          <a:off x="5328706" y="3501224"/>
          <a:ext cx="3646230" cy="11696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2 - roditelji starije djece </a:t>
          </a:r>
          <a:endParaRPr lang="en-US" sz="2400" i="1" kern="1200" dirty="0"/>
        </a:p>
      </dsp:txBody>
      <dsp:txXfrm>
        <a:off x="5328706" y="3501224"/>
        <a:ext cx="2567767" cy="1169698"/>
      </dsp:txXfrm>
    </dsp:sp>
    <dsp:sp modelId="{D287A19B-1C62-49A7-8A12-8ACB92BA6825}">
      <dsp:nvSpPr>
        <dsp:cNvPr id="0" name=""/>
        <dsp:cNvSpPr/>
      </dsp:nvSpPr>
      <dsp:spPr>
        <a:xfrm>
          <a:off x="7973790" y="3546085"/>
          <a:ext cx="1123022" cy="1123022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0" y="0"/>
          <a:ext cx="4447689" cy="406082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najčešće u dobi između 2.5 i 3.5 godine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dio roditelja bio primoran koristiti privatne terapijske usluge dok ih nisu ostvarili u soc.skrbi ili zdravstvu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većina roditelja navodi da usluge koriste na više mjesta (soc.skrb, zdravstvo, privatne usluge), a kao razlog navode </a:t>
          </a:r>
          <a:r>
            <a:rPr lang="hr-HR" sz="1800" b="1" i="1" kern="1200" dirty="0"/>
            <a:t>nedovoljan broj termina terapijskih usluga ili nemogućnost ostvarivanja svih potrebnih usluga</a:t>
          </a:r>
          <a:endParaRPr lang="en-US" sz="1800" b="1" i="1" kern="1200" dirty="0"/>
        </a:p>
      </dsp:txBody>
      <dsp:txXfrm>
        <a:off x="95150" y="95150"/>
        <a:ext cx="4257389" cy="3965679"/>
      </dsp:txXfrm>
    </dsp:sp>
    <dsp:sp modelId="{2AE6B988-393F-4C37-89C2-F1CFBA8172FD}">
      <dsp:nvSpPr>
        <dsp:cNvPr id="0" name=""/>
        <dsp:cNvSpPr/>
      </dsp:nvSpPr>
      <dsp:spPr>
        <a:xfrm>
          <a:off x="0" y="3540217"/>
          <a:ext cx="3992234" cy="9635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1 – roditelji mlađe djece  </a:t>
          </a:r>
          <a:endParaRPr lang="en-US" sz="2400" i="1" kern="1200" dirty="0"/>
        </a:p>
      </dsp:txBody>
      <dsp:txXfrm>
        <a:off x="0" y="3540217"/>
        <a:ext cx="2811432" cy="963520"/>
      </dsp:txXfrm>
    </dsp:sp>
    <dsp:sp modelId="{5BDAF616-D104-4274-B2DE-AC5F9EC024E5}">
      <dsp:nvSpPr>
        <dsp:cNvPr id="0" name=""/>
        <dsp:cNvSpPr/>
      </dsp:nvSpPr>
      <dsp:spPr>
        <a:xfrm>
          <a:off x="3452543" y="3378891"/>
          <a:ext cx="1054504" cy="1054504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246969" y="41300"/>
          <a:ext cx="4730598" cy="433082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u kasnijoj predškolskoj ili školskoj dobi ostvarili usluge</a:t>
          </a:r>
          <a:endParaRPr lang="en-U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najveći problem su bile nedostatne terapijske usluge (</a:t>
          </a:r>
          <a:r>
            <a:rPr lang="hr-HR" sz="1800" i="1" kern="1200" dirty="0"/>
            <a:t>slab intenzitet)</a:t>
          </a:r>
          <a:endParaRPr lang="en-US" sz="1800" i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tijekom školske dobi manjak terapijskih usluga u sustavu soc.skrbi jer ne postoji dovoljan broj pružatelja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ne koriste uglavnom terapijske usluge osim u udrugama, jer su ustanove socijalne skrbi uglavnom orijentirane na ranu razvojnu podršku </a:t>
          </a:r>
          <a:r>
            <a:rPr lang="hr-HR" sz="1800" b="1" i="1" kern="1200" dirty="0"/>
            <a:t>(nitko ne pruža terapijske usluge za stariju djecu s TUR ili OSI)</a:t>
          </a:r>
          <a:endParaRPr lang="en-US" sz="1800" b="1" i="1" kern="1200" dirty="0"/>
        </a:p>
      </dsp:txBody>
      <dsp:txXfrm>
        <a:off x="5348445" y="142776"/>
        <a:ext cx="4527646" cy="4229351"/>
      </dsp:txXfrm>
    </dsp:sp>
    <dsp:sp modelId="{AED154EF-52F8-4D0E-B8C4-FB419A78A997}">
      <dsp:nvSpPr>
        <dsp:cNvPr id="0" name=""/>
        <dsp:cNvSpPr/>
      </dsp:nvSpPr>
      <dsp:spPr>
        <a:xfrm>
          <a:off x="5335502" y="3545904"/>
          <a:ext cx="4750332" cy="9578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2 – roditelji starije djece </a:t>
          </a:r>
          <a:endParaRPr lang="en-US" sz="2400" i="1" kern="1200" dirty="0"/>
        </a:p>
      </dsp:txBody>
      <dsp:txXfrm>
        <a:off x="5335502" y="3545904"/>
        <a:ext cx="3345304" cy="957833"/>
      </dsp:txXfrm>
    </dsp:sp>
    <dsp:sp modelId="{D287A19B-1C62-49A7-8A12-8ACB92BA6825}">
      <dsp:nvSpPr>
        <dsp:cNvPr id="0" name=""/>
        <dsp:cNvSpPr/>
      </dsp:nvSpPr>
      <dsp:spPr>
        <a:xfrm>
          <a:off x="8515762" y="3449233"/>
          <a:ext cx="1054504" cy="1054504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0" y="0"/>
          <a:ext cx="5114194" cy="412661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Određeno vrijeme trebali čekati s uključivanjem na terapije od trenutka procjene potrebe za pojedinom terapijom (6 mjeseci do 1 godinu)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Navode pozitivne pomake u vidu toga da se puno kraće čeka sada na ostvarivanje terapija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Nedostatak je to što ne mogu ostvariti sve kod istog pružatelja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Terapije koje ne mogu ostvariti besplatno (zdravstveni sustav, soc.skbr. Ili udruga) nadomještaju privatno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Većina roditelja izvještava da je zadovoljna kvalitetom primljenih terapija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96691" y="96691"/>
        <a:ext cx="4920812" cy="4029920"/>
      </dsp:txXfrm>
    </dsp:sp>
    <dsp:sp modelId="{2AE6B988-393F-4C37-89C2-F1CFBA8172FD}">
      <dsp:nvSpPr>
        <dsp:cNvPr id="0" name=""/>
        <dsp:cNvSpPr/>
      </dsp:nvSpPr>
      <dsp:spPr>
        <a:xfrm>
          <a:off x="0" y="3632509"/>
          <a:ext cx="4056905" cy="9791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1 – roditelji mlađe djece  </a:t>
          </a:r>
          <a:endParaRPr lang="en-US" sz="2400" i="1" kern="1200" dirty="0"/>
        </a:p>
      </dsp:txBody>
      <dsp:txXfrm>
        <a:off x="0" y="3632509"/>
        <a:ext cx="2856975" cy="979128"/>
      </dsp:txXfrm>
    </dsp:sp>
    <dsp:sp modelId="{5BDAF616-D104-4274-B2DE-AC5F9EC024E5}">
      <dsp:nvSpPr>
        <dsp:cNvPr id="0" name=""/>
        <dsp:cNvSpPr/>
      </dsp:nvSpPr>
      <dsp:spPr>
        <a:xfrm>
          <a:off x="3269508" y="3451098"/>
          <a:ext cx="1071586" cy="107158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380203" y="59441"/>
          <a:ext cx="5372845" cy="44009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Teško dolazili do terapijskih usluga u mlađoj dobi djece jer je bilo puno manje pružatelja i stručnjaka nego danas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Djeca napuštanjem školskog sustava ostaju bez ikakvih terapijskih sadržaja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Samim polaskom u školu </a:t>
          </a:r>
          <a:r>
            <a:rPr lang="hr-HR" sz="1800" b="1" i="1" kern="1200" dirty="0"/>
            <a:t>gube terapijske usluge u sustavu soc.skrbi</a:t>
          </a:r>
          <a:r>
            <a:rPr lang="hr-HR" sz="1800" kern="1200" dirty="0"/>
            <a:t>, a većina škola nema potrebnu stručnu službu </a:t>
          </a:r>
          <a:endParaRPr lang="en-US" sz="1800" kern="1200" dirty="0"/>
        </a:p>
      </dsp:txBody>
      <dsp:txXfrm>
        <a:off x="5483323" y="162561"/>
        <a:ext cx="5166605" cy="4297863"/>
      </dsp:txXfrm>
    </dsp:sp>
    <dsp:sp modelId="{AED154EF-52F8-4D0E-B8C4-FB419A78A997}">
      <dsp:nvSpPr>
        <dsp:cNvPr id="0" name=""/>
        <dsp:cNvSpPr/>
      </dsp:nvSpPr>
      <dsp:spPr>
        <a:xfrm>
          <a:off x="5752977" y="3638287"/>
          <a:ext cx="4827284" cy="9733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2 – roditelji starije djece </a:t>
          </a:r>
          <a:endParaRPr lang="en-US" sz="2400" i="1" kern="1200" dirty="0"/>
        </a:p>
      </dsp:txBody>
      <dsp:txXfrm>
        <a:off x="5752977" y="3638287"/>
        <a:ext cx="3399496" cy="973350"/>
      </dsp:txXfrm>
    </dsp:sp>
    <dsp:sp modelId="{D287A19B-1C62-49A7-8A12-8ACB92BA6825}">
      <dsp:nvSpPr>
        <dsp:cNvPr id="0" name=""/>
        <dsp:cNvSpPr/>
      </dsp:nvSpPr>
      <dsp:spPr>
        <a:xfrm>
          <a:off x="8984756" y="3540051"/>
          <a:ext cx="1071586" cy="1071586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0" y="232913"/>
          <a:ext cx="5849052" cy="335261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generalno roditelji smatraju kako za predškolsku djecu postoji dovoljan broj terapijskih aktivnosti na tržištu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više sportskih aktivnosti koje bi mogla pohađati djeca s TUR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generalno </a:t>
          </a:r>
          <a:r>
            <a:rPr lang="hr-HR" sz="1800" b="1" kern="1200" dirty="0"/>
            <a:t>nedostatak aktivnosti za djecu mlađe školske dobi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boravci za djecu </a:t>
          </a:r>
          <a:r>
            <a:rPr lang="hr-HR" sz="1800" kern="1200" dirty="0"/>
            <a:t>i grupne rehabilitacijske aktivnosti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polaskom u školu </a:t>
          </a:r>
          <a:r>
            <a:rPr lang="hr-HR" sz="1800" b="1" kern="1200" dirty="0"/>
            <a:t>djeca ostaju bez terapijskih usluga koje ostvaruju preko HZZSR (nema pružatelja)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Problem nedostatka aktvnosti tijekom ljeta</a:t>
          </a:r>
          <a:endParaRPr lang="en-US" sz="1800" kern="1200" dirty="0"/>
        </a:p>
      </dsp:txBody>
      <dsp:txXfrm>
        <a:off x="78556" y="311469"/>
        <a:ext cx="5691940" cy="3274058"/>
      </dsp:txXfrm>
    </dsp:sp>
    <dsp:sp modelId="{2AE6B988-393F-4C37-89C2-F1CFBA8172FD}">
      <dsp:nvSpPr>
        <dsp:cNvPr id="0" name=""/>
        <dsp:cNvSpPr/>
      </dsp:nvSpPr>
      <dsp:spPr>
        <a:xfrm>
          <a:off x="0" y="3455581"/>
          <a:ext cx="5042316" cy="75505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1 – roditelji mlađe djece  </a:t>
          </a:r>
          <a:endParaRPr lang="en-US" sz="2400" i="1" kern="1200" dirty="0"/>
        </a:p>
      </dsp:txBody>
      <dsp:txXfrm>
        <a:off x="0" y="3455581"/>
        <a:ext cx="3550927" cy="755053"/>
      </dsp:txXfrm>
    </dsp:sp>
    <dsp:sp modelId="{5BDAF616-D104-4274-B2DE-AC5F9EC024E5}">
      <dsp:nvSpPr>
        <dsp:cNvPr id="0" name=""/>
        <dsp:cNvSpPr/>
      </dsp:nvSpPr>
      <dsp:spPr>
        <a:xfrm>
          <a:off x="3862569" y="3650607"/>
          <a:ext cx="989166" cy="989166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972198" y="147913"/>
          <a:ext cx="5587008" cy="406248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nedostatak grupnih aktivnosti putem kojih bi osobe s invaliditetom imale priliku socijalizirati s vršnjacima.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i="1" kern="1200" dirty="0"/>
            <a:t>npr. program volonterstva </a:t>
          </a:r>
          <a:r>
            <a:rPr lang="hr-HR" sz="1800" kern="1200" dirty="0"/>
            <a:t>(jednom tjedno da volonteri uzmu više osoba s invaliditetom te ih povedu na sudjelovanje u određenim aktivnostima – kino, šetnja, plaža i sl.)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radne aktivnosti</a:t>
          </a:r>
          <a:r>
            <a:rPr lang="hr-HR" sz="1800" kern="1200" dirty="0"/>
            <a:t> za osobe s invaliditetom (značajno za mentalno, psihofizičko zdravlje i socijalizaciju).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više boravaka/zaštitnih radionica za osobe s invaliditetom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Problem zapošljavanja!</a:t>
          </a:r>
          <a:endParaRPr lang="en-US" sz="1800" b="1" kern="1200" dirty="0"/>
        </a:p>
      </dsp:txBody>
      <dsp:txXfrm>
        <a:off x="6067387" y="243102"/>
        <a:ext cx="5396630" cy="3967294"/>
      </dsp:txXfrm>
    </dsp:sp>
    <dsp:sp modelId="{AED154EF-52F8-4D0E-B8C4-FB419A78A997}">
      <dsp:nvSpPr>
        <dsp:cNvPr id="0" name=""/>
        <dsp:cNvSpPr/>
      </dsp:nvSpPr>
      <dsp:spPr>
        <a:xfrm>
          <a:off x="5858104" y="3429494"/>
          <a:ext cx="5059076" cy="89848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2 – roditelji starije djece </a:t>
          </a:r>
          <a:endParaRPr lang="en-US" sz="2400" i="1" kern="1200" dirty="0"/>
        </a:p>
      </dsp:txBody>
      <dsp:txXfrm>
        <a:off x="5858104" y="3429494"/>
        <a:ext cx="3562729" cy="898485"/>
      </dsp:txXfrm>
    </dsp:sp>
    <dsp:sp modelId="{D287A19B-1C62-49A7-8A12-8ACB92BA6825}">
      <dsp:nvSpPr>
        <dsp:cNvPr id="0" name=""/>
        <dsp:cNvSpPr/>
      </dsp:nvSpPr>
      <dsp:spPr>
        <a:xfrm>
          <a:off x="9735843" y="3650607"/>
          <a:ext cx="989166" cy="989166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0" y="0"/>
          <a:ext cx="4864775" cy="392535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psihološka podrška</a:t>
          </a:r>
          <a:r>
            <a:rPr lang="hr-HR" sz="1800" kern="1200" dirty="0"/>
            <a:t>, najviše po saznavanju za dijagnozu djeteta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odmor od skrbi za roditelje njegovatelje (za korištenje godišnjeg odmora)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aktivnosti gdje mogu ostaviti dijete 1-2 sata dnevno (npr. boravci)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91976" y="91976"/>
        <a:ext cx="4680823" cy="3833381"/>
      </dsp:txXfrm>
    </dsp:sp>
    <dsp:sp modelId="{2AE6B988-393F-4C37-89C2-F1CFBA8172FD}">
      <dsp:nvSpPr>
        <dsp:cNvPr id="0" name=""/>
        <dsp:cNvSpPr/>
      </dsp:nvSpPr>
      <dsp:spPr>
        <a:xfrm>
          <a:off x="0" y="3419961"/>
          <a:ext cx="3859050" cy="9313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1 – roditelji mlađe djece  </a:t>
          </a:r>
          <a:endParaRPr lang="en-US" sz="2400" i="1" kern="1200" dirty="0"/>
        </a:p>
      </dsp:txBody>
      <dsp:txXfrm>
        <a:off x="0" y="3419961"/>
        <a:ext cx="2717641" cy="931376"/>
      </dsp:txXfrm>
    </dsp:sp>
    <dsp:sp modelId="{5BDAF616-D104-4274-B2DE-AC5F9EC024E5}">
      <dsp:nvSpPr>
        <dsp:cNvPr id="0" name=""/>
        <dsp:cNvSpPr/>
      </dsp:nvSpPr>
      <dsp:spPr>
        <a:xfrm>
          <a:off x="3329491" y="3265093"/>
          <a:ext cx="1019325" cy="1019325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337247" y="38846"/>
          <a:ext cx="5110811" cy="418634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individualna psihološka podrška </a:t>
          </a:r>
          <a:r>
            <a:rPr lang="hr-HR" sz="1800" kern="1200" dirty="0"/>
            <a:t>u nošenju sa izazovima koje roditeljstvo djeteta s poteškoćama nosi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grupe podrške za roditelje </a:t>
          </a:r>
          <a:r>
            <a:rPr lang="hr-HR" sz="1800" kern="1200" dirty="0"/>
            <a:t>s određenom tematikom na kojoj bi pod stručnim vodstvom roditelji mogli pitati sve što ih zanima kao i razmijeniti iskustva s drugim roditeljima 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odmor od skrbi za roditelje njegovatelje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briga za OSI nakon njihove smrti (</a:t>
          </a:r>
          <a:r>
            <a:rPr lang="hr-HR" sz="1800" b="1" kern="1200" dirty="0"/>
            <a:t>smještaj za OSI, organizirano stanovanje)</a:t>
          </a:r>
          <a:endParaRPr lang="en-US" sz="1800" b="1" kern="1200" dirty="0"/>
        </a:p>
      </dsp:txBody>
      <dsp:txXfrm>
        <a:off x="5435338" y="136937"/>
        <a:ext cx="4914629" cy="4088256"/>
      </dsp:txXfrm>
    </dsp:sp>
    <dsp:sp modelId="{AED154EF-52F8-4D0E-B8C4-FB419A78A997}">
      <dsp:nvSpPr>
        <dsp:cNvPr id="0" name=""/>
        <dsp:cNvSpPr/>
      </dsp:nvSpPr>
      <dsp:spPr>
        <a:xfrm>
          <a:off x="5691842" y="3425458"/>
          <a:ext cx="4591858" cy="9258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2 – roditelji starije djece </a:t>
          </a:r>
          <a:endParaRPr lang="en-US" sz="2400" i="1" kern="1200" dirty="0"/>
        </a:p>
      </dsp:txBody>
      <dsp:txXfrm>
        <a:off x="5691842" y="3425458"/>
        <a:ext cx="3233703" cy="925879"/>
      </dsp:txXfrm>
    </dsp:sp>
    <dsp:sp modelId="{D287A19B-1C62-49A7-8A12-8ACB92BA6825}">
      <dsp:nvSpPr>
        <dsp:cNvPr id="0" name=""/>
        <dsp:cNvSpPr/>
      </dsp:nvSpPr>
      <dsp:spPr>
        <a:xfrm>
          <a:off x="8766006" y="3332012"/>
          <a:ext cx="1019325" cy="1019325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0" y="0"/>
          <a:ext cx="4858582" cy="392036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više informiranja roditelja djece s teškoćama u razvoju o svim pravima i uslugama na koje imaju pravo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informiranje o brizi za djecu s teškoćama u razvoju, informiranje o dijagnozi djeteta i sl.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za djecu školske dobi uvesti dodatne aktivnosti u sklopu sustava socijalne skrbi </a:t>
          </a:r>
          <a:r>
            <a:rPr lang="hr-HR" sz="1800" b="1" kern="1200" dirty="0"/>
            <a:t>(kada djeca navrše 7 godina više im nitko ne pruža terapijske usluge)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91859" y="91859"/>
        <a:ext cx="4674864" cy="3828501"/>
      </dsp:txXfrm>
    </dsp:sp>
    <dsp:sp modelId="{2AE6B988-393F-4C37-89C2-F1CFBA8172FD}">
      <dsp:nvSpPr>
        <dsp:cNvPr id="0" name=""/>
        <dsp:cNvSpPr/>
      </dsp:nvSpPr>
      <dsp:spPr>
        <a:xfrm>
          <a:off x="0" y="3421146"/>
          <a:ext cx="3854138" cy="93019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1 – roditelji mlađe djece  </a:t>
          </a:r>
          <a:endParaRPr lang="en-US" sz="2400" i="1" kern="1200" dirty="0"/>
        </a:p>
      </dsp:txBody>
      <dsp:txXfrm>
        <a:off x="0" y="3421146"/>
        <a:ext cx="2714181" cy="930191"/>
      </dsp:txXfrm>
    </dsp:sp>
    <dsp:sp modelId="{5BDAF616-D104-4274-B2DE-AC5F9EC024E5}">
      <dsp:nvSpPr>
        <dsp:cNvPr id="0" name=""/>
        <dsp:cNvSpPr/>
      </dsp:nvSpPr>
      <dsp:spPr>
        <a:xfrm>
          <a:off x="3255843" y="3263706"/>
          <a:ext cx="1018028" cy="1018028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261043" y="41567"/>
          <a:ext cx="5104305" cy="418101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terapijske usluge, socijalne usluge boravka ili pak zaštitne radionice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socijalne usluge koje bi iziskivale integraciju osoba s invaliditetom u društvo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omogućiti adekvatan oblik rada što bi dugoročno i dovelo do smanjenja pritiska i eventualnih materijalnih izdataka za novčana socijalna prava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odmor od skrbi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vikend programi/aktivnosti</a:t>
          </a:r>
          <a:endParaRPr lang="en-US" sz="1800" b="1" kern="1200" dirty="0"/>
        </a:p>
      </dsp:txBody>
      <dsp:txXfrm>
        <a:off x="5359009" y="139533"/>
        <a:ext cx="4908373" cy="4083052"/>
      </dsp:txXfrm>
    </dsp:sp>
    <dsp:sp modelId="{AED154EF-52F8-4D0E-B8C4-FB419A78A997}">
      <dsp:nvSpPr>
        <dsp:cNvPr id="0" name=""/>
        <dsp:cNvSpPr/>
      </dsp:nvSpPr>
      <dsp:spPr>
        <a:xfrm>
          <a:off x="5615186" y="3426636"/>
          <a:ext cx="4586013" cy="9247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GRUPA 2 – roditelji starije djece </a:t>
          </a:r>
          <a:endParaRPr lang="en-US" sz="2400" i="1" kern="1200" dirty="0"/>
        </a:p>
      </dsp:txBody>
      <dsp:txXfrm>
        <a:off x="5615186" y="3426636"/>
        <a:ext cx="3229586" cy="924701"/>
      </dsp:txXfrm>
    </dsp:sp>
    <dsp:sp modelId="{D287A19B-1C62-49A7-8A12-8ACB92BA6825}">
      <dsp:nvSpPr>
        <dsp:cNvPr id="0" name=""/>
        <dsp:cNvSpPr/>
      </dsp:nvSpPr>
      <dsp:spPr>
        <a:xfrm>
          <a:off x="8685437" y="3333309"/>
          <a:ext cx="1018028" cy="1018028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C2D18-EF2D-46DD-9C04-1F969226EBF5}">
      <dsp:nvSpPr>
        <dsp:cNvPr id="0" name=""/>
        <dsp:cNvSpPr/>
      </dsp:nvSpPr>
      <dsp:spPr>
        <a:xfrm>
          <a:off x="0" y="0"/>
          <a:ext cx="5001246" cy="4035474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za djecu školske dobi </a:t>
          </a:r>
          <a:r>
            <a:rPr lang="hr-HR" sz="1800" b="1" kern="1200" dirty="0"/>
            <a:t>manjak besplatnih terapijskih usluga koje mogu ostvariti putem Hrvatskog zavoda za socijalni rad, roditelji navode nedostatak pružatelja socijalnih usluga (</a:t>
          </a:r>
          <a:r>
            <a:rPr lang="hr-HR" sz="1800" b="1" i="1" kern="1200" dirty="0"/>
            <a:t>npr. psihosocijalne podrške za djecu stariju od 7 godina</a:t>
          </a:r>
          <a:r>
            <a:rPr lang="hr-HR" sz="1800" b="1" kern="1200" dirty="0"/>
            <a:t>)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 nedostatak socijalnih usluga za odrasle osobe s invaliditetom kad završe redovno školovanje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nedostatak socijalnih usluga</a:t>
          </a:r>
          <a:r>
            <a:rPr lang="hr-HR" sz="1800" b="1" kern="1200" dirty="0"/>
            <a:t> (npr. cjelodnevni i poludnevni boravak)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800" kern="1200" dirty="0"/>
        </a:p>
      </dsp:txBody>
      <dsp:txXfrm>
        <a:off x="94556" y="94556"/>
        <a:ext cx="4812134" cy="3940918"/>
      </dsp:txXfrm>
    </dsp:sp>
    <dsp:sp modelId="{2AE6B988-393F-4C37-89C2-F1CFBA8172FD}">
      <dsp:nvSpPr>
        <dsp:cNvPr id="0" name=""/>
        <dsp:cNvSpPr/>
      </dsp:nvSpPr>
      <dsp:spPr>
        <a:xfrm>
          <a:off x="0" y="3519196"/>
          <a:ext cx="3967307" cy="9575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Mlađa</a:t>
          </a:r>
          <a:r>
            <a:rPr lang="hr-HR" sz="2400" i="1" kern="1200" baseline="0" dirty="0"/>
            <a:t> djeca s TUR</a:t>
          </a:r>
          <a:endParaRPr lang="en-US" sz="2400" i="1" kern="1200" dirty="0"/>
        </a:p>
      </dsp:txBody>
      <dsp:txXfrm>
        <a:off x="0" y="3519196"/>
        <a:ext cx="2793878" cy="957504"/>
      </dsp:txXfrm>
    </dsp:sp>
    <dsp:sp modelId="{5BDAF616-D104-4274-B2DE-AC5F9EC024E5}">
      <dsp:nvSpPr>
        <dsp:cNvPr id="0" name=""/>
        <dsp:cNvSpPr/>
      </dsp:nvSpPr>
      <dsp:spPr>
        <a:xfrm>
          <a:off x="3273259" y="3358336"/>
          <a:ext cx="1047920" cy="1047920"/>
        </a:xfrm>
        <a:prstGeom prst="ellipse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FE2EED-6654-476C-B436-C00469154F46}">
      <dsp:nvSpPr>
        <dsp:cNvPr id="0" name=""/>
        <dsp:cNvSpPr/>
      </dsp:nvSpPr>
      <dsp:spPr>
        <a:xfrm>
          <a:off x="5337338" y="41584"/>
          <a:ext cx="5254184" cy="430378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odmor od skrbi/vikend programi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kern="1200" dirty="0"/>
            <a:t>suradnja s volonterskom mrežom (grupa od dvije ili tri OSI čija bi zajednička druženja bila organizirana uz pomoć volontera)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osobna asistencija </a:t>
          </a:r>
          <a:r>
            <a:rPr lang="hr-HR" sz="1800" b="1" kern="1200" dirty="0">
              <a:sym typeface="Wingdings" panose="05000000000000000000" pitchFamily="2" charset="2"/>
            </a:rPr>
            <a:t> 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800" b="1" kern="1200" dirty="0"/>
            <a:t>zbrinjavanje osoba s invaliditetom u slučaju bolesti ili smrti roditelja</a:t>
          </a:r>
          <a:endParaRPr lang="en-US" sz="1800" b="1" kern="1200" dirty="0"/>
        </a:p>
      </dsp:txBody>
      <dsp:txXfrm>
        <a:off x="5438181" y="142427"/>
        <a:ext cx="5052498" cy="4202943"/>
      </dsp:txXfrm>
    </dsp:sp>
    <dsp:sp modelId="{AED154EF-52F8-4D0E-B8C4-FB419A78A997}">
      <dsp:nvSpPr>
        <dsp:cNvPr id="0" name=""/>
        <dsp:cNvSpPr/>
      </dsp:nvSpPr>
      <dsp:spPr>
        <a:xfrm>
          <a:off x="5701880" y="3524847"/>
          <a:ext cx="4720673" cy="95185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3048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i="1" kern="1200" dirty="0"/>
            <a:t>Starija djeca s TUR i OSI</a:t>
          </a:r>
          <a:endParaRPr lang="en-US" sz="2400" i="1" kern="1200" dirty="0"/>
        </a:p>
      </dsp:txBody>
      <dsp:txXfrm>
        <a:off x="5701880" y="3524847"/>
        <a:ext cx="3324417" cy="951853"/>
      </dsp:txXfrm>
    </dsp:sp>
    <dsp:sp modelId="{D287A19B-1C62-49A7-8A12-8ACB92BA6825}">
      <dsp:nvSpPr>
        <dsp:cNvPr id="0" name=""/>
        <dsp:cNvSpPr/>
      </dsp:nvSpPr>
      <dsp:spPr>
        <a:xfrm>
          <a:off x="8862284" y="3428780"/>
          <a:ext cx="1047920" cy="1047920"/>
        </a:xfrm>
        <a:prstGeom prst="ellipse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CEF19764-9B26-4B03-99F9-45F259518F45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21.10.24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B32E644-6BA0-4942-B60E-7BE4569235C8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formata teksta strukture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strukture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strukture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Edit Master text styles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2F9A8DF-043A-4B44-A796-C195F396BB87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21.10.24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C9C5F8F-13C1-434A-8904-F8A97A55F68E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&lt;broj-slajda&gt;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jpeg"/><Relationship Id="rId4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diagramData" Target="../diagrams/data2.xml"/><Relationship Id="rId2" Type="http://schemas.openxmlformats.org/officeDocument/2006/relationships/diagramLayout" Target="../diagrams/layout2.xml"/><Relationship Id="rId3" Type="http://schemas.openxmlformats.org/officeDocument/2006/relationships/diagramQuickStyle" Target="../diagrams/quickStyle2.xml"/><Relationship Id="rId4" Type="http://schemas.openxmlformats.org/officeDocument/2006/relationships/diagramColors" Target="../diagrams/colors2.xml"/><Relationship Id="rId5" Type="http://schemas.microsoft.com/office/2007/relationships/diagramDrawing" Target="../diagrams/drawing2.xml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diagramData" Target="../diagrams/data3.xml"/><Relationship Id="rId2" Type="http://schemas.openxmlformats.org/officeDocument/2006/relationships/diagramLayout" Target="../diagrams/layout3.xml"/><Relationship Id="rId3" Type="http://schemas.openxmlformats.org/officeDocument/2006/relationships/diagramQuickStyle" Target="../diagrams/quickStyle3.xml"/><Relationship Id="rId4" Type="http://schemas.openxmlformats.org/officeDocument/2006/relationships/diagramColors" Target="../diagrams/colors3.xml"/><Relationship Id="rId5" Type="http://schemas.microsoft.com/office/2007/relationships/diagramDrawing" Target="../diagrams/drawing3.xml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diagramData" Target="../diagrams/data4.xml"/><Relationship Id="rId2" Type="http://schemas.openxmlformats.org/officeDocument/2006/relationships/diagramLayout" Target="../diagrams/layout4.xml"/><Relationship Id="rId3" Type="http://schemas.openxmlformats.org/officeDocument/2006/relationships/diagramQuickStyle" Target="../diagrams/quickStyle4.xml"/><Relationship Id="rId4" Type="http://schemas.openxmlformats.org/officeDocument/2006/relationships/diagramColors" Target="../diagrams/colors4.xml"/><Relationship Id="rId5" Type="http://schemas.microsoft.com/office/2007/relationships/diagramDrawing" Target="../diagrams/drawing4.xml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diagramData" Target="../diagrams/data5.xml"/><Relationship Id="rId2" Type="http://schemas.openxmlformats.org/officeDocument/2006/relationships/diagramLayout" Target="../diagrams/layout5.xml"/><Relationship Id="rId3" Type="http://schemas.openxmlformats.org/officeDocument/2006/relationships/diagramQuickStyle" Target="../diagrams/quickStyle5.xml"/><Relationship Id="rId4" Type="http://schemas.openxmlformats.org/officeDocument/2006/relationships/diagramColors" Target="../diagrams/colors5.xml"/><Relationship Id="rId5" Type="http://schemas.microsoft.com/office/2007/relationships/diagramDrawing" Target="../diagrams/drawing5.xml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diagramData" Target="../diagrams/data6.xml"/><Relationship Id="rId2" Type="http://schemas.openxmlformats.org/officeDocument/2006/relationships/diagramLayout" Target="../diagrams/layout6.xml"/><Relationship Id="rId3" Type="http://schemas.openxmlformats.org/officeDocument/2006/relationships/diagramQuickStyle" Target="../diagrams/quickStyle6.xml"/><Relationship Id="rId4" Type="http://schemas.openxmlformats.org/officeDocument/2006/relationships/diagramColors" Target="../diagrams/colors6.xml"/><Relationship Id="rId5" Type="http://schemas.microsoft.com/office/2007/relationships/diagramDrawing" Target="../diagrams/drawing6.xml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diagramData" Target="../diagrams/data7.xml"/><Relationship Id="rId2" Type="http://schemas.openxmlformats.org/officeDocument/2006/relationships/diagramLayout" Target="../diagrams/layout7.xml"/><Relationship Id="rId3" Type="http://schemas.openxmlformats.org/officeDocument/2006/relationships/diagramQuickStyle" Target="../diagrams/quickStyle7.xml"/><Relationship Id="rId4" Type="http://schemas.openxmlformats.org/officeDocument/2006/relationships/diagramColors" Target="../diagrams/colors7.xml"/><Relationship Id="rId5" Type="http://schemas.microsoft.com/office/2007/relationships/diagramDrawing" Target="../diagrams/drawing7.xml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diagramData" Target="../diagrams/data8.xml"/><Relationship Id="rId2" Type="http://schemas.openxmlformats.org/officeDocument/2006/relationships/diagramLayout" Target="../diagrams/layout8.xml"/><Relationship Id="rId3" Type="http://schemas.openxmlformats.org/officeDocument/2006/relationships/diagramQuickStyle" Target="../diagrams/quickStyle8.xml"/><Relationship Id="rId4" Type="http://schemas.openxmlformats.org/officeDocument/2006/relationships/diagramColors" Target="../diagrams/colors8.xml"/><Relationship Id="rId5" Type="http://schemas.microsoft.com/office/2007/relationships/diagramDrawing" Target="../diagrams/drawing8.xml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8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56.png"/><Relationship Id="rId2" Type="http://schemas.openxmlformats.org/officeDocument/2006/relationships/image" Target="../media/image57.png"/><Relationship Id="rId3" Type="http://schemas.openxmlformats.org/officeDocument/2006/relationships/image" Target="../media/image58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chart" Target="../charts/chart1.xml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rmAutofit/>
          </a:bodyPr>
          <a:p>
            <a:pPr algn="ctr">
              <a:lnSpc>
                <a:spcPct val="90000"/>
              </a:lnSpc>
            </a:pPr>
            <a:r>
              <a:rPr b="1" i="1" lang="hr-HR" sz="6000" spc="-1" strike="noStrike">
                <a:solidFill>
                  <a:srgbClr val="000000"/>
                </a:solidFill>
                <a:latin typeface="Calibri Light"/>
              </a:rPr>
              <a:t>Terapijske usluge i dostupnost socijanih usluga djeci s TUR i OSI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2935440" y="3602160"/>
            <a:ext cx="5359320" cy="2928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3000"/>
          </a:bodyPr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hr-HR" sz="2600" spc="-1" strike="noStrike">
                <a:solidFill>
                  <a:srgbClr val="000000"/>
                </a:solidFill>
                <a:latin typeface="Calibri"/>
              </a:rPr>
              <a:t>Karla Babić, mag.psych.</a:t>
            </a:r>
            <a:r>
              <a:rPr b="1" i="1" lang="hr-HR" sz="26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hr-HR" sz="2600" spc="-1" strike="noStrike">
                <a:solidFill>
                  <a:srgbClr val="000000"/>
                </a:solidFill>
                <a:latin typeface="Calibri"/>
                <a:ea typeface="Calibri"/>
              </a:rPr>
              <a:t>Željka Balić Čaljkušić, socijalni radnik</a:t>
            </a:r>
            <a:endParaRPr b="0" lang="hr-H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26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hr-HR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Ispitivanje je provedeno u sklopu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hr-HR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Temeljne sustavne podrške koju financira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hr-HR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Nacionalna zaklada za razvoj civilnog društva  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115000"/>
              </a:lnSpc>
              <a:spcBef>
                <a:spcPts val="1001"/>
              </a:spcBef>
              <a:spcAft>
                <a:spcPts val="1001"/>
              </a:spcAft>
              <a:tabLst>
                <a:tab algn="l" pos="0"/>
              </a:tabLst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Calibri"/>
              </a:rPr>
              <a:t> 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hr-HR" sz="24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7668720" y="5839200"/>
            <a:ext cx="4139640" cy="691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hr-HR" sz="2000" spc="-1" strike="noStrike">
                <a:solidFill>
                  <a:srgbClr val="000000"/>
                </a:solidFill>
                <a:latin typeface="Calibri"/>
              </a:rPr>
              <a:t>Solin, 07. lipnja 2024.</a:t>
            </a:r>
            <a:endParaRPr b="0" lang="hr-HR" sz="2000" spc="-1" strike="noStrike">
              <a:latin typeface="Arial"/>
            </a:endParaRPr>
          </a:p>
        </p:txBody>
      </p:sp>
      <p:pic>
        <p:nvPicPr>
          <p:cNvPr id="85" name="Slika 3" descr=""/>
          <p:cNvPicPr/>
          <p:nvPr/>
        </p:nvPicPr>
        <p:blipFill>
          <a:blip r:embed="rId1"/>
          <a:stretch/>
        </p:blipFill>
        <p:spPr>
          <a:xfrm>
            <a:off x="635040" y="4875840"/>
            <a:ext cx="1777320" cy="1731240"/>
          </a:xfrm>
          <a:prstGeom prst="rect">
            <a:avLst/>
          </a:prstGeom>
          <a:ln w="0">
            <a:noFill/>
          </a:ln>
        </p:spPr>
      </p:pic>
      <p:pic>
        <p:nvPicPr>
          <p:cNvPr id="86" name="Slika 6" descr=""/>
          <p:cNvPicPr/>
          <p:nvPr/>
        </p:nvPicPr>
        <p:blipFill>
          <a:blip r:embed="rId2"/>
          <a:stretch/>
        </p:blipFill>
        <p:spPr>
          <a:xfrm>
            <a:off x="10871280" y="5621040"/>
            <a:ext cx="1237680" cy="98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1000"/>
          </a:bodyPr>
          <a:p>
            <a:pPr>
              <a:lnSpc>
                <a:spcPct val="90000"/>
              </a:lnSpc>
            </a:pP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 </a:t>
            </a:r>
            <a:br/>
            <a:r>
              <a:rPr b="1" i="1" lang="hr-HR" sz="3600" spc="-1" strike="noStrike">
                <a:solidFill>
                  <a:srgbClr val="000000"/>
                </a:solidFill>
                <a:latin typeface="Calibri Light"/>
              </a:rPr>
              <a:t>UNAPRJEĐENJE RADA I PRIJEDLOZI ZA POBOLJŠANJE RADA UDRUGE „MOJE DIJETE“, SOLIN</a:t>
            </a:r>
            <a:br/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9" name="Content Placeholder 3" descr=""/>
          <p:cNvPicPr/>
          <p:nvPr/>
        </p:nvPicPr>
        <p:blipFill>
          <a:blip r:embed="rId1"/>
          <a:stretch/>
        </p:blipFill>
        <p:spPr>
          <a:xfrm>
            <a:off x="1080" y="1690560"/>
            <a:ext cx="6016680" cy="2528280"/>
          </a:xfrm>
          <a:prstGeom prst="rect">
            <a:avLst/>
          </a:prstGeom>
          <a:ln w="0">
            <a:noFill/>
          </a:ln>
        </p:spPr>
      </p:pic>
      <p:pic>
        <p:nvPicPr>
          <p:cNvPr id="130" name="Picture 4" descr=""/>
          <p:cNvPicPr/>
          <p:nvPr/>
        </p:nvPicPr>
        <p:blipFill>
          <a:blip r:embed="rId2"/>
          <a:stretch/>
        </p:blipFill>
        <p:spPr>
          <a:xfrm>
            <a:off x="5924880" y="3225960"/>
            <a:ext cx="6266880" cy="3122280"/>
          </a:xfrm>
          <a:prstGeom prst="rect">
            <a:avLst/>
          </a:prstGeom>
          <a:ln w="0">
            <a:noFill/>
          </a:ln>
        </p:spPr>
      </p:pic>
      <p:pic>
        <p:nvPicPr>
          <p:cNvPr id="131" name="Slika 3" descr=""/>
          <p:cNvPicPr/>
          <p:nvPr/>
        </p:nvPicPr>
        <p:blipFill>
          <a:blip r:embed="rId3"/>
          <a:stretch/>
        </p:blipFill>
        <p:spPr>
          <a:xfrm>
            <a:off x="287280" y="563292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32" name="Picture 6" descr=""/>
          <p:cNvPicPr/>
          <p:nvPr/>
        </p:nvPicPr>
        <p:blipFill>
          <a:blip r:embed="rId4"/>
          <a:stretch/>
        </p:blipFill>
        <p:spPr>
          <a:xfrm>
            <a:off x="10989000" y="151560"/>
            <a:ext cx="117756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6000"/>
          </a:bodyPr>
          <a:p>
            <a:pPr>
              <a:lnSpc>
                <a:spcPct val="90000"/>
              </a:lnSpc>
            </a:pPr>
            <a:r>
              <a:rPr b="0" lang="hr-HR" sz="3600" spc="-1" strike="noStrike">
                <a:solidFill>
                  <a:srgbClr val="000000"/>
                </a:solidFill>
                <a:latin typeface="Calibri Light"/>
              </a:rPr>
              <a:t> </a:t>
            </a:r>
            <a:br/>
            <a:r>
              <a:rPr b="1" i="1" lang="hr-HR" sz="3600" spc="-1" strike="noStrike">
                <a:solidFill>
                  <a:srgbClr val="000000"/>
                </a:solidFill>
                <a:latin typeface="Calibri Light"/>
              </a:rPr>
              <a:t>UNAPRJEĐENJE RADA I PRIJEDLOZI ZA POBOLJŠANJE RADA UDRUGE „MOJE DIJETE“, SOLIN</a:t>
            </a:r>
            <a:br/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4" name="Content Placeholder 3" descr=""/>
          <p:cNvPicPr/>
          <p:nvPr/>
        </p:nvPicPr>
        <p:blipFill>
          <a:blip r:embed="rId1"/>
          <a:stretch/>
        </p:blipFill>
        <p:spPr>
          <a:xfrm>
            <a:off x="0" y="1834200"/>
            <a:ext cx="6284160" cy="2905920"/>
          </a:xfrm>
          <a:prstGeom prst="rect">
            <a:avLst/>
          </a:prstGeom>
          <a:ln w="0">
            <a:noFill/>
          </a:ln>
        </p:spPr>
      </p:pic>
      <p:pic>
        <p:nvPicPr>
          <p:cNvPr id="135" name="Picture 4" descr=""/>
          <p:cNvPicPr/>
          <p:nvPr/>
        </p:nvPicPr>
        <p:blipFill>
          <a:blip r:embed="rId2"/>
          <a:stretch/>
        </p:blipFill>
        <p:spPr>
          <a:xfrm>
            <a:off x="6188400" y="3474720"/>
            <a:ext cx="6003360" cy="3079080"/>
          </a:xfrm>
          <a:prstGeom prst="rect">
            <a:avLst/>
          </a:prstGeom>
          <a:ln w="0">
            <a:noFill/>
          </a:ln>
        </p:spPr>
      </p:pic>
      <p:pic>
        <p:nvPicPr>
          <p:cNvPr id="136" name="Slika 3" descr=""/>
          <p:cNvPicPr/>
          <p:nvPr/>
        </p:nvPicPr>
        <p:blipFill>
          <a:blip r:embed="rId3"/>
          <a:stretch/>
        </p:blipFill>
        <p:spPr>
          <a:xfrm>
            <a:off x="169920" y="580284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6" descr=""/>
          <p:cNvPicPr/>
          <p:nvPr/>
        </p:nvPicPr>
        <p:blipFill>
          <a:blip r:embed="rId4"/>
          <a:stretch/>
        </p:blipFill>
        <p:spPr>
          <a:xfrm>
            <a:off x="10764720" y="221400"/>
            <a:ext cx="117756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Rezultati provedenih fokus grupa s roditeljima djece s TUR i OSI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Tijekom travnja 2024.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Dvije fokus grupe – </a:t>
            </a:r>
            <a:r>
              <a:rPr b="1" i="1" lang="hr-HR" sz="2800" spc="-1" strike="noStrike">
                <a:solidFill>
                  <a:srgbClr val="000000"/>
                </a:solidFill>
                <a:latin typeface="Calibri"/>
              </a:rPr>
              <a:t>sudionici podijeljeni prema dobi djeteta 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i="1" lang="hr-HR" sz="20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0" lang="hr-HR" sz="2000" spc="-1" strike="noStrike">
                <a:solidFill>
                  <a:srgbClr val="000000"/>
                </a:solidFill>
                <a:latin typeface="Calibri"/>
              </a:rPr>
              <a:t>(0-12 godina, 12+ godina)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Fokus grupe provele: Karla Babić,psiholog i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Željka Balić Čaljkušić, socijalni radnik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Glavne tematske cjeline koje smo obuhvatili: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a) Demografski podaci sudionika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b) terapijske usluge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      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c) socijalna prava i usluge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0" name="Slika 3" descr=""/>
          <p:cNvPicPr/>
          <p:nvPr/>
        </p:nvPicPr>
        <p:blipFill>
          <a:blip r:embed="rId1"/>
          <a:stretch/>
        </p:blipFill>
        <p:spPr>
          <a:xfrm>
            <a:off x="10802880" y="548136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41" name="Picture 4" descr=""/>
          <p:cNvPicPr/>
          <p:nvPr/>
        </p:nvPicPr>
        <p:blipFill>
          <a:blip r:embed="rId2"/>
          <a:stretch/>
        </p:blipFill>
        <p:spPr>
          <a:xfrm>
            <a:off x="249120" y="5358600"/>
            <a:ext cx="1177560" cy="1177560"/>
          </a:xfrm>
          <a:prstGeom prst="rect">
            <a:avLst/>
          </a:prstGeom>
          <a:ln w="0">
            <a:noFill/>
          </a:ln>
        </p:spPr>
      </p:pic>
      <p:pic>
        <p:nvPicPr>
          <p:cNvPr id="142" name="Picture 6" descr=""/>
          <p:cNvPicPr/>
          <p:nvPr/>
        </p:nvPicPr>
        <p:blipFill>
          <a:blip r:embed="rId3"/>
          <a:stretch/>
        </p:blipFill>
        <p:spPr>
          <a:xfrm>
            <a:off x="8151480" y="3569040"/>
            <a:ext cx="2099880" cy="2970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Demografski podaci sudionika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2" name="Diagram2"/>
          <p:cNvGraphicFramePr/>
          <p:nvPr>
            <p:extLst>
              <p:ext uri="{D42A27DB-BD31-4B8C-83A1-F6EECF244321}">
                <p14:modId xmlns:p14="http://schemas.microsoft.com/office/powerpoint/2010/main" val="1975944141"/>
              </p:ext>
            </p:extLst>
          </p:nvPr>
        </p:nvGraphicFramePr>
        <p:xfrm>
          <a:off x="655200" y="1690560"/>
          <a:ext cx="10473840" cy="467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44" name="Slika 3" descr=""/>
          <p:cNvPicPr/>
          <p:nvPr/>
        </p:nvPicPr>
        <p:blipFill>
          <a:blip r:embed="rId6"/>
          <a:stretch/>
        </p:blipFill>
        <p:spPr>
          <a:xfrm>
            <a:off x="10633320" y="535860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45" name="Picture 5" descr=""/>
          <p:cNvPicPr/>
          <p:nvPr/>
        </p:nvPicPr>
        <p:blipFill>
          <a:blip r:embed="rId7"/>
          <a:stretch/>
        </p:blipFill>
        <p:spPr>
          <a:xfrm>
            <a:off x="10764720" y="256320"/>
            <a:ext cx="117756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Korištenje terapijskih usluga</a:t>
            </a: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br/>
            <a:r>
              <a:rPr b="0" lang="hr-HR" sz="1800" spc="-1" strike="noStrike">
                <a:solidFill>
                  <a:srgbClr val="000000"/>
                </a:solidFill>
                <a:latin typeface="Calibri Light"/>
              </a:rPr>
              <a:t>(kada ste ostvarili terapijske usluge, gdje sve koristite terpijske usluge...)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3" name="Diagram3"/>
          <p:cNvGraphicFramePr/>
          <p:nvPr>
            <p:extLst>
              <p:ext uri="{D42A27DB-BD31-4B8C-83A1-F6EECF244321}">
                <p14:modId xmlns:p14="http://schemas.microsoft.com/office/powerpoint/2010/main" val="3264401048"/>
              </p:ext>
            </p:extLst>
          </p:nvPr>
        </p:nvGraphicFramePr>
        <p:xfrm>
          <a:off x="990720" y="1825560"/>
          <a:ext cx="10515240" cy="4503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48" name="Slika 3" descr=""/>
          <p:cNvPicPr/>
          <p:nvPr/>
        </p:nvPicPr>
        <p:blipFill>
          <a:blip r:embed="rId6"/>
          <a:stretch/>
        </p:blipFill>
        <p:spPr>
          <a:xfrm>
            <a:off x="10955160" y="572544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49" name="Picture 5" descr=""/>
          <p:cNvPicPr/>
          <p:nvPr/>
        </p:nvPicPr>
        <p:blipFill>
          <a:blip r:embed="rId7"/>
          <a:stretch/>
        </p:blipFill>
        <p:spPr>
          <a:xfrm>
            <a:off x="10764720" y="212760"/>
            <a:ext cx="117756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55000"/>
          </a:bodyPr>
          <a:p>
            <a:pPr>
              <a:lnSpc>
                <a:spcPct val="90000"/>
              </a:lnSpc>
            </a:pPr>
            <a:br/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Zadovoljstvo primljenim terapijskim uslugama</a:t>
            </a:r>
            <a:br/>
            <a:r>
              <a:rPr b="0" lang="hr-HR" sz="2200" spc="-1" strike="noStrike">
                <a:solidFill>
                  <a:srgbClr val="000000"/>
                </a:solidFill>
                <a:latin typeface="Calibri Light"/>
              </a:rPr>
              <a:t>(zadovoljstvo učestalošću i kvalitetom terapijskih usluga)</a:t>
            </a:r>
            <a:br/>
            <a:endParaRPr b="0" lang="sr-Latn-RS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4" name="Diagram4"/>
          <p:cNvGraphicFramePr/>
          <p:nvPr>
            <p:extLst>
              <p:ext uri="{D42A27DB-BD31-4B8C-83A1-F6EECF244321}">
                <p14:modId xmlns:p14="http://schemas.microsoft.com/office/powerpoint/2010/main" val="248616665"/>
              </p:ext>
            </p:extLst>
          </p:nvPr>
        </p:nvGraphicFramePr>
        <p:xfrm>
          <a:off x="838080" y="1690560"/>
          <a:ext cx="10753200" cy="4611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52" name="Slika 3" descr=""/>
          <p:cNvPicPr/>
          <p:nvPr/>
        </p:nvPicPr>
        <p:blipFill>
          <a:blip r:embed="rId6"/>
          <a:stretch/>
        </p:blipFill>
        <p:spPr>
          <a:xfrm>
            <a:off x="11207880" y="580284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53" name="Picture 5" descr=""/>
          <p:cNvPicPr/>
          <p:nvPr/>
        </p:nvPicPr>
        <p:blipFill>
          <a:blip r:embed="rId7"/>
          <a:stretch/>
        </p:blipFill>
        <p:spPr>
          <a:xfrm>
            <a:off x="10917360" y="118800"/>
            <a:ext cx="117756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2000"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Potreba za dodatnim terapijskim uslugama </a:t>
            </a:r>
            <a:br/>
            <a:r>
              <a:rPr b="0" lang="hr-HR" sz="2000" spc="-1" strike="noStrike">
                <a:solidFill>
                  <a:srgbClr val="000000"/>
                </a:solidFill>
                <a:latin typeface="Calibri Light"/>
              </a:rPr>
              <a:t>(terapijske usluge koje nisu zastupljene na području našeg grada/županije ili koje roditelji smatraju potrebnima, a uopće ne postoje )</a:t>
            </a:r>
            <a:br/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TextShape 2"/>
          <p:cNvSpPr txBox="1"/>
          <p:nvPr/>
        </p:nvSpPr>
        <p:spPr>
          <a:xfrm>
            <a:off x="509400" y="1825560"/>
            <a:ext cx="1084392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5" name="Diagram5"/>
          <p:cNvGraphicFramePr/>
          <p:nvPr>
            <p:extLst>
              <p:ext uri="{D42A27DB-BD31-4B8C-83A1-F6EECF244321}">
                <p14:modId xmlns:p14="http://schemas.microsoft.com/office/powerpoint/2010/main" val="594210667"/>
              </p:ext>
            </p:extLst>
          </p:nvPr>
        </p:nvGraphicFramePr>
        <p:xfrm>
          <a:off x="509400" y="1690560"/>
          <a:ext cx="11682360" cy="463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56" name="Slika 3" descr=""/>
          <p:cNvPicPr/>
          <p:nvPr/>
        </p:nvPicPr>
        <p:blipFill>
          <a:blip r:embed="rId6"/>
          <a:stretch/>
        </p:blipFill>
        <p:spPr>
          <a:xfrm>
            <a:off x="11353680" y="5930640"/>
            <a:ext cx="837720" cy="84132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5" descr=""/>
          <p:cNvPicPr/>
          <p:nvPr/>
        </p:nvPicPr>
        <p:blipFill>
          <a:blip r:embed="rId7"/>
          <a:stretch/>
        </p:blipFill>
        <p:spPr>
          <a:xfrm>
            <a:off x="11158560" y="63360"/>
            <a:ext cx="964080" cy="964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0000"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Potreba za terapijskim i socijalnim uslugama za roditelje djece s TUR i OSI</a:t>
            </a:r>
            <a:br/>
            <a:r>
              <a:rPr b="0" lang="hr-HR" sz="1800" spc="-1" strike="noStrike">
                <a:solidFill>
                  <a:srgbClr val="000000"/>
                </a:solidFill>
                <a:latin typeface="Calibri Light"/>
              </a:rPr>
              <a:t>(terapijske usluge za roditelje, socijalna prava i usluge koje bi roditelji mogli ostvariti preko Hrvatskog zavoda za socijalni rad) 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6" name="Diagram6"/>
          <p:cNvGraphicFramePr/>
          <p:nvPr>
            <p:extLst>
              <p:ext uri="{D42A27DB-BD31-4B8C-83A1-F6EECF244321}">
                <p14:modId xmlns:p14="http://schemas.microsoft.com/office/powerpoint/2010/main" val="2680442544"/>
              </p:ext>
            </p:extLst>
          </p:nvPr>
        </p:nvGraphicFramePr>
        <p:xfrm>
          <a:off x="838080" y="1825560"/>
          <a:ext cx="1066752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60" name="Slika 3" descr=""/>
          <p:cNvPicPr/>
          <p:nvPr/>
        </p:nvPicPr>
        <p:blipFill>
          <a:blip r:embed="rId6"/>
          <a:stretch/>
        </p:blipFill>
        <p:spPr>
          <a:xfrm>
            <a:off x="11353680" y="5825880"/>
            <a:ext cx="837720" cy="954360"/>
          </a:xfrm>
          <a:prstGeom prst="rect">
            <a:avLst/>
          </a:prstGeom>
          <a:ln w="0">
            <a:noFill/>
          </a:ln>
        </p:spPr>
      </p:pic>
      <p:pic>
        <p:nvPicPr>
          <p:cNvPr id="161" name="Picture 5" descr=""/>
          <p:cNvPicPr/>
          <p:nvPr/>
        </p:nvPicPr>
        <p:blipFill>
          <a:blip r:embed="rId7"/>
          <a:stretch/>
        </p:blipFill>
        <p:spPr>
          <a:xfrm>
            <a:off x="11013840" y="0"/>
            <a:ext cx="117756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Prijedlozi za unaprjeđenje sustava socijalne skrbi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984600" y="1983600"/>
            <a:ext cx="10368720" cy="4425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7" name="Diagram7"/>
          <p:cNvGraphicFramePr/>
          <p:nvPr>
            <p:extLst>
              <p:ext uri="{D42A27DB-BD31-4B8C-83A1-F6EECF244321}">
                <p14:modId xmlns:p14="http://schemas.microsoft.com/office/powerpoint/2010/main" val="4014394208"/>
              </p:ext>
            </p:extLst>
          </p:nvPr>
        </p:nvGraphicFramePr>
        <p:xfrm>
          <a:off x="990720" y="1978200"/>
          <a:ext cx="1051524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64" name="Slika 3" descr=""/>
          <p:cNvPicPr/>
          <p:nvPr/>
        </p:nvPicPr>
        <p:blipFill>
          <a:blip r:embed="rId6"/>
          <a:stretch/>
        </p:blipFill>
        <p:spPr>
          <a:xfrm>
            <a:off x="11247120" y="6048000"/>
            <a:ext cx="944640" cy="943560"/>
          </a:xfrm>
          <a:prstGeom prst="rect">
            <a:avLst/>
          </a:prstGeom>
          <a:ln w="0">
            <a:noFill/>
          </a:ln>
        </p:spPr>
      </p:pic>
      <p:pic>
        <p:nvPicPr>
          <p:cNvPr id="165" name="Picture 5" descr=""/>
          <p:cNvPicPr/>
          <p:nvPr/>
        </p:nvPicPr>
        <p:blipFill>
          <a:blip r:embed="rId7"/>
          <a:stretch/>
        </p:blipFill>
        <p:spPr>
          <a:xfrm>
            <a:off x="11067480" y="230040"/>
            <a:ext cx="1099080" cy="109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Zaključak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8" name="Diagram8"/>
          <p:cNvGraphicFramePr/>
          <p:nvPr>
            <p:extLst>
              <p:ext uri="{D42A27DB-BD31-4B8C-83A1-F6EECF244321}">
                <p14:modId xmlns:p14="http://schemas.microsoft.com/office/powerpoint/2010/main" val="3499536625"/>
              </p:ext>
            </p:extLst>
          </p:nvPr>
        </p:nvGraphicFramePr>
        <p:xfrm>
          <a:off x="838080" y="1825560"/>
          <a:ext cx="10667520" cy="447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168" name="Slika 3" descr=""/>
          <p:cNvPicPr/>
          <p:nvPr/>
        </p:nvPicPr>
        <p:blipFill>
          <a:blip r:embed="rId6"/>
          <a:stretch/>
        </p:blipFill>
        <p:spPr>
          <a:xfrm>
            <a:off x="11234160" y="5852160"/>
            <a:ext cx="957600" cy="1005480"/>
          </a:xfrm>
          <a:prstGeom prst="rect">
            <a:avLst/>
          </a:prstGeom>
          <a:ln w="0">
            <a:noFill/>
          </a:ln>
        </p:spPr>
      </p:pic>
      <p:pic>
        <p:nvPicPr>
          <p:cNvPr id="169" name="Picture 8" descr=""/>
          <p:cNvPicPr/>
          <p:nvPr/>
        </p:nvPicPr>
        <p:blipFill>
          <a:blip r:embed="rId7"/>
          <a:stretch/>
        </p:blipFill>
        <p:spPr>
          <a:xfrm>
            <a:off x="11013840" y="118800"/>
            <a:ext cx="1177560" cy="1177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CILJ</a:t>
            </a:r>
            <a:r>
              <a:rPr b="0" lang="hr-HR" sz="4400" spc="-1" strike="noStrike">
                <a:solidFill>
                  <a:srgbClr val="000000"/>
                </a:solidFill>
                <a:latin typeface="Calibri Light"/>
              </a:rPr>
              <a:t>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TextShape 2"/>
          <p:cNvSpPr txBox="1"/>
          <p:nvPr/>
        </p:nvSpPr>
        <p:spPr>
          <a:xfrm>
            <a:off x="524520" y="151200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Dobiti uvid u potrebe roditelja i njihove djece s TUR i OSI kako bismo u budućnosti </a:t>
            </a:r>
            <a:r>
              <a:rPr b="1" i="1" lang="hr-HR" sz="2800" spc="-1" strike="noStrike">
                <a:solidFill>
                  <a:srgbClr val="000000"/>
                </a:solidFill>
                <a:latin typeface="Calibri"/>
              </a:rPr>
              <a:t>razvijali naše terapijske usluge</a:t>
            </a:r>
            <a:r>
              <a:rPr b="0" i="1" lang="hr-HR" sz="28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 skladu s potrebama naših korisnika te kako bi ispitali </a:t>
            </a:r>
            <a:r>
              <a:rPr b="1" i="1" lang="hr-HR" sz="2800" spc="-1" strike="noStrike">
                <a:solidFill>
                  <a:srgbClr val="000000"/>
                </a:solidFill>
                <a:latin typeface="Calibri"/>
              </a:rPr>
              <a:t>nedostatak socijalnih usluga 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na lokalnom području  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9" name="Slika 3" descr=""/>
          <p:cNvPicPr/>
          <p:nvPr/>
        </p:nvPicPr>
        <p:blipFill>
          <a:blip r:embed="rId1"/>
          <a:stretch/>
        </p:blipFill>
        <p:spPr>
          <a:xfrm>
            <a:off x="10907640" y="576468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4" descr=""/>
          <p:cNvPicPr/>
          <p:nvPr/>
        </p:nvPicPr>
        <p:blipFill>
          <a:blip r:embed="rId2"/>
          <a:stretch/>
        </p:blipFill>
        <p:spPr>
          <a:xfrm>
            <a:off x="211320" y="5421960"/>
            <a:ext cx="1432800" cy="1213560"/>
          </a:xfrm>
          <a:prstGeom prst="rect">
            <a:avLst/>
          </a:prstGeom>
          <a:ln w="0">
            <a:noFill/>
          </a:ln>
        </p:spPr>
      </p:pic>
      <p:pic>
        <p:nvPicPr>
          <p:cNvPr id="91" name="Picture 5" descr=""/>
          <p:cNvPicPr/>
          <p:nvPr/>
        </p:nvPicPr>
        <p:blipFill>
          <a:blip r:embed="rId3"/>
          <a:stretch/>
        </p:blipFill>
        <p:spPr>
          <a:xfrm>
            <a:off x="2039400" y="3331080"/>
            <a:ext cx="3173760" cy="3173760"/>
          </a:xfrm>
          <a:prstGeom prst="rect">
            <a:avLst/>
          </a:prstGeom>
          <a:ln w="0">
            <a:noFill/>
          </a:ln>
        </p:spPr>
      </p:pic>
      <p:pic>
        <p:nvPicPr>
          <p:cNvPr id="92" name="Picture 6" descr=""/>
          <p:cNvPicPr/>
          <p:nvPr/>
        </p:nvPicPr>
        <p:blipFill>
          <a:blip r:embed="rId4"/>
          <a:stretch/>
        </p:blipFill>
        <p:spPr>
          <a:xfrm>
            <a:off x="5740560" y="3331080"/>
            <a:ext cx="4197240" cy="3147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Pitanja, komentari? </a:t>
            </a:r>
            <a:r>
              <a:rPr b="1" i="1" lang="hr-HR" sz="4400" spc="-1" strike="noStrike">
                <a:solidFill>
                  <a:srgbClr val="000000"/>
                </a:solidFill>
                <a:latin typeface="Wingdings"/>
              </a:rPr>
              <a:t>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1" name="Picture 3" descr=""/>
          <p:cNvPicPr/>
          <p:nvPr/>
        </p:nvPicPr>
        <p:blipFill>
          <a:blip r:embed="rId1"/>
          <a:stretch/>
        </p:blipFill>
        <p:spPr>
          <a:xfrm>
            <a:off x="2586600" y="1587240"/>
            <a:ext cx="6069600" cy="4552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lika 2" descr=""/>
          <p:cNvPicPr/>
          <p:nvPr/>
        </p:nvPicPr>
        <p:blipFill>
          <a:blip r:embed="rId1"/>
          <a:stretch/>
        </p:blipFill>
        <p:spPr>
          <a:xfrm>
            <a:off x="1209960" y="365040"/>
            <a:ext cx="1406880" cy="1435320"/>
          </a:xfrm>
          <a:prstGeom prst="rect">
            <a:avLst/>
          </a:prstGeom>
          <a:ln w="0">
            <a:noFill/>
          </a:ln>
        </p:spPr>
      </p:pic>
      <p:pic>
        <p:nvPicPr>
          <p:cNvPr id="173" name="Slika 3" descr=""/>
          <p:cNvPicPr/>
          <p:nvPr/>
        </p:nvPicPr>
        <p:blipFill>
          <a:blip r:embed="rId2"/>
          <a:stretch/>
        </p:blipFill>
        <p:spPr>
          <a:xfrm>
            <a:off x="9425520" y="494640"/>
            <a:ext cx="1176120" cy="1176120"/>
          </a:xfrm>
          <a:prstGeom prst="rect">
            <a:avLst/>
          </a:prstGeom>
          <a:ln w="0">
            <a:noFill/>
          </a:ln>
        </p:spPr>
      </p:pic>
      <p:pic>
        <p:nvPicPr>
          <p:cNvPr id="174" name="Picture 6" descr="Prve autorizirane metode za klasifikaciju svinjskih trupova na liniji  klanja u Republici Hrvatskoj"/>
          <p:cNvPicPr/>
          <p:nvPr/>
        </p:nvPicPr>
        <p:blipFill>
          <a:blip r:embed="rId3"/>
          <a:stretch/>
        </p:blipFill>
        <p:spPr>
          <a:xfrm>
            <a:off x="3409560" y="2600280"/>
            <a:ext cx="4880880" cy="2742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PROVEDENE AKTIVNOSTI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387603491"/>
              </p:ext>
            </p:extLst>
          </p:nvPr>
        </p:nvGraphicFramePr>
        <p:xfrm>
          <a:off x="838080" y="1851840"/>
          <a:ext cx="10515240" cy="435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94" name="Slika 3" descr=""/>
          <p:cNvPicPr/>
          <p:nvPr/>
        </p:nvPicPr>
        <p:blipFill>
          <a:blip r:embed="rId6"/>
          <a:stretch/>
        </p:blipFill>
        <p:spPr>
          <a:xfrm>
            <a:off x="10633320" y="535860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95" name="Picture 5" descr=""/>
          <p:cNvPicPr/>
          <p:nvPr/>
        </p:nvPicPr>
        <p:blipFill>
          <a:blip r:embed="rId7"/>
          <a:stretch/>
        </p:blipFill>
        <p:spPr>
          <a:xfrm>
            <a:off x="211320" y="5421960"/>
            <a:ext cx="1225440" cy="105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Anketni upitnik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Prikupljanje podataka tijekom mjeseca travnja i svibnja 2024. 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Upitnik popunilo </a:t>
            </a:r>
            <a:r>
              <a:rPr b="1" i="1" lang="hr-HR" sz="2800" spc="-1" strike="noStrike">
                <a:solidFill>
                  <a:srgbClr val="000000"/>
                </a:solidFill>
                <a:latin typeface="Calibri"/>
              </a:rPr>
              <a:t>53 roditelja djece s TUR i OSI</a:t>
            </a: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, članovi udruge „Moje dijete”, Solin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Sudjelovali roditelji djece različite kronološke dobi i različitih vrsta oštećenja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hr-HR" sz="2800" spc="-1" strike="noStrike">
                <a:solidFill>
                  <a:srgbClr val="000000"/>
                </a:solidFill>
                <a:latin typeface="Calibri"/>
              </a:rPr>
              <a:t>Objašnjena svrha prikupljanja navedenih podataka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Slika 3" descr=""/>
          <p:cNvPicPr/>
          <p:nvPr/>
        </p:nvPicPr>
        <p:blipFill>
          <a:blip r:embed="rId1"/>
          <a:stretch/>
        </p:blipFill>
        <p:spPr>
          <a:xfrm>
            <a:off x="10633320" y="535860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99" name="Picture 4" descr=""/>
          <p:cNvPicPr/>
          <p:nvPr/>
        </p:nvPicPr>
        <p:blipFill>
          <a:blip r:embed="rId2"/>
          <a:stretch/>
        </p:blipFill>
        <p:spPr>
          <a:xfrm>
            <a:off x="211320" y="5421960"/>
            <a:ext cx="1342800" cy="1070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838080" y="3258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Prikaz strukture korisnika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1" name="Content Placeholder 4" descr=""/>
          <p:cNvPicPr/>
          <p:nvPr/>
        </p:nvPicPr>
        <p:blipFill>
          <a:blip r:embed="rId1"/>
          <a:srcRect l="-16163" t="0" r="13895" b="0"/>
          <a:stretch/>
        </p:blipFill>
        <p:spPr>
          <a:xfrm>
            <a:off x="5659920" y="2632680"/>
            <a:ext cx="6001560" cy="3242520"/>
          </a:xfrm>
          <a:prstGeom prst="rect">
            <a:avLst/>
          </a:prstGeom>
          <a:ln w="0">
            <a:noFill/>
          </a:ln>
        </p:spPr>
      </p:pic>
      <p:pic>
        <p:nvPicPr>
          <p:cNvPr id="102" name="Picture 3" descr=""/>
          <p:cNvPicPr/>
          <p:nvPr/>
        </p:nvPicPr>
        <p:blipFill>
          <a:blip r:embed="rId2"/>
          <a:stretch/>
        </p:blipFill>
        <p:spPr>
          <a:xfrm>
            <a:off x="0" y="2126880"/>
            <a:ext cx="6205680" cy="3748680"/>
          </a:xfrm>
          <a:prstGeom prst="rect">
            <a:avLst/>
          </a:prstGeom>
          <a:ln w="0">
            <a:noFill/>
          </a:ln>
        </p:spPr>
      </p:pic>
      <p:pic>
        <p:nvPicPr>
          <p:cNvPr id="103" name="Picture 5" descr=""/>
          <p:cNvPicPr/>
          <p:nvPr/>
        </p:nvPicPr>
        <p:blipFill>
          <a:blip r:embed="rId3"/>
          <a:stretch/>
        </p:blipFill>
        <p:spPr>
          <a:xfrm>
            <a:off x="6865200" y="2126880"/>
            <a:ext cx="3590640" cy="418680"/>
          </a:xfrm>
          <a:prstGeom prst="rect">
            <a:avLst/>
          </a:prstGeom>
          <a:ln w="0">
            <a:noFill/>
          </a:ln>
        </p:spPr>
      </p:pic>
      <p:pic>
        <p:nvPicPr>
          <p:cNvPr id="104" name="Slika 3" descr=""/>
          <p:cNvPicPr/>
          <p:nvPr/>
        </p:nvPicPr>
        <p:blipFill>
          <a:blip r:embed="rId4"/>
          <a:stretch/>
        </p:blipFill>
        <p:spPr>
          <a:xfrm>
            <a:off x="10985760" y="5668560"/>
            <a:ext cx="1088640" cy="1045080"/>
          </a:xfrm>
          <a:prstGeom prst="rect">
            <a:avLst/>
          </a:prstGeom>
          <a:ln w="0">
            <a:noFill/>
          </a:ln>
        </p:spPr>
      </p:pic>
      <p:pic>
        <p:nvPicPr>
          <p:cNvPr id="105" name="Picture 7" descr=""/>
          <p:cNvPicPr/>
          <p:nvPr/>
        </p:nvPicPr>
        <p:blipFill>
          <a:blip r:embed="rId5"/>
          <a:stretch/>
        </p:blipFill>
        <p:spPr>
          <a:xfrm>
            <a:off x="211320" y="5668560"/>
            <a:ext cx="1186200" cy="1045080"/>
          </a:xfrm>
          <a:prstGeom prst="rect">
            <a:avLst/>
          </a:prstGeom>
          <a:ln w="0">
            <a:noFill/>
          </a:ln>
        </p:spPr>
      </p:pic>
      <p:sp>
        <p:nvSpPr>
          <p:cNvPr id="106" name="CustomShape 2"/>
          <p:cNvSpPr/>
          <p:nvPr/>
        </p:nvSpPr>
        <p:spPr>
          <a:xfrm>
            <a:off x="9689760" y="2549520"/>
            <a:ext cx="2533680" cy="1127160"/>
          </a:xfrm>
          <a:prstGeom prst="ellipse">
            <a:avLst/>
          </a:prstGeom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hr-HR" sz="1400" spc="-1" strike="noStrike">
                <a:solidFill>
                  <a:srgbClr val="ffffff"/>
                </a:solidFill>
                <a:latin typeface="Calibri"/>
              </a:rPr>
              <a:t>Ukupno 42% ukupnog broja korisnika  čine korisnici do 7 godine. </a:t>
            </a:r>
            <a:endParaRPr b="0" lang="hr-HR" sz="1400" spc="-1" strike="noStrike">
              <a:latin typeface="Arial"/>
            </a:endParaRPr>
          </a:p>
        </p:txBody>
      </p:sp>
      <p:sp>
        <p:nvSpPr>
          <p:cNvPr id="107" name="CustomShape 3"/>
          <p:cNvSpPr/>
          <p:nvPr/>
        </p:nvSpPr>
        <p:spPr>
          <a:xfrm>
            <a:off x="8210160" y="988560"/>
            <a:ext cx="453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Prikaz strukture korisnika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9" name="Content Placeholder 4" descr=""/>
          <p:cNvPicPr/>
          <p:nvPr/>
        </p:nvPicPr>
        <p:blipFill>
          <a:blip r:embed="rId1"/>
          <a:stretch/>
        </p:blipFill>
        <p:spPr>
          <a:xfrm>
            <a:off x="1269360" y="1796760"/>
            <a:ext cx="4060080" cy="594360"/>
          </a:xfrm>
          <a:prstGeom prst="rect">
            <a:avLst/>
          </a:prstGeom>
          <a:ln w="0">
            <a:noFill/>
          </a:ln>
        </p:spPr>
      </p:pic>
      <p:pic>
        <p:nvPicPr>
          <p:cNvPr id="110" name="Picture 3" descr=""/>
          <p:cNvPicPr/>
          <p:nvPr/>
        </p:nvPicPr>
        <p:blipFill>
          <a:blip r:embed="rId2"/>
          <a:stretch/>
        </p:blipFill>
        <p:spPr>
          <a:xfrm>
            <a:off x="1269360" y="2497680"/>
            <a:ext cx="7822080" cy="3771360"/>
          </a:xfrm>
          <a:prstGeom prst="rect">
            <a:avLst/>
          </a:prstGeom>
          <a:ln w="0">
            <a:noFill/>
          </a:ln>
        </p:spPr>
      </p:pic>
      <p:pic>
        <p:nvPicPr>
          <p:cNvPr id="111" name="Slika 3" descr=""/>
          <p:cNvPicPr/>
          <p:nvPr/>
        </p:nvPicPr>
        <p:blipFill>
          <a:blip r:embed="rId3"/>
          <a:stretch/>
        </p:blipFill>
        <p:spPr>
          <a:xfrm>
            <a:off x="10802880" y="563292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12" name="Picture 6" descr=""/>
          <p:cNvPicPr/>
          <p:nvPr/>
        </p:nvPicPr>
        <p:blipFill>
          <a:blip r:embed="rId4"/>
          <a:stretch/>
        </p:blipFill>
        <p:spPr>
          <a:xfrm>
            <a:off x="83160" y="5475960"/>
            <a:ext cx="1381680" cy="1381680"/>
          </a:xfrm>
          <a:prstGeom prst="rect">
            <a:avLst/>
          </a:prstGeom>
          <a:ln w="0">
            <a:noFill/>
          </a:ln>
        </p:spPr>
      </p:pic>
      <p:sp>
        <p:nvSpPr>
          <p:cNvPr id="113" name="CustomShape 2"/>
          <p:cNvSpPr/>
          <p:nvPr/>
        </p:nvSpPr>
        <p:spPr>
          <a:xfrm>
            <a:off x="9091800" y="1505880"/>
            <a:ext cx="2866680" cy="3930840"/>
          </a:xfrm>
          <a:prstGeom prst="rect">
            <a:avLst/>
          </a:prstGeom>
          <a:noFill/>
          <a:ln w="0">
            <a:solidFill>
              <a:schemeClr val="tx1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Djeca u najranijoj dobi s razvojnim teškoćama uglavnom imaju dijagnozu </a:t>
            </a:r>
            <a:r>
              <a:rPr b="1" i="1" lang="hr-HR" sz="1800" spc="-1" strike="noStrike">
                <a:solidFill>
                  <a:srgbClr val="000000"/>
                </a:solidFill>
                <a:latin typeface="Calibri"/>
              </a:rPr>
              <a:t>usporenog razvoja ili govornih poteškoća </a:t>
            </a: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što zapravo čini veliku brojku dijagnoza koje smo svrstali pod </a:t>
            </a:r>
            <a:r>
              <a:rPr b="0" i="1" lang="hr-HR" sz="1800" spc="-1" strike="noStrike">
                <a:solidFill>
                  <a:srgbClr val="000000"/>
                </a:solidFill>
                <a:latin typeface="Calibri"/>
              </a:rPr>
              <a:t>Ostalo. </a:t>
            </a:r>
            <a:endParaRPr b="0" lang="hr-HR" sz="18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hr-HR" sz="1800" spc="-1" strike="noStrike">
                <a:solidFill>
                  <a:srgbClr val="000000"/>
                </a:solidFill>
                <a:latin typeface="Calibri"/>
              </a:rPr>
              <a:t>Djeca u dobi od 0-7 godina najviše djeca s dijagnozama poremećaja iz spektra autizma (njih čak 45%)!</a:t>
            </a:r>
            <a:endParaRPr b="0" lang="hr-H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Korištenje terapijskih usluga u udruzi</a:t>
            </a:r>
            <a:br/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 „Moje dijete”, Solin 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Slika 3" descr=""/>
          <p:cNvPicPr/>
          <p:nvPr/>
        </p:nvPicPr>
        <p:blipFill>
          <a:blip r:embed="rId1"/>
          <a:stretch/>
        </p:blipFill>
        <p:spPr>
          <a:xfrm>
            <a:off x="10802880" y="559044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5" descr=""/>
          <p:cNvPicPr/>
          <p:nvPr/>
        </p:nvPicPr>
        <p:blipFill>
          <a:blip r:embed="rId2"/>
          <a:stretch/>
        </p:blipFill>
        <p:spPr>
          <a:xfrm>
            <a:off x="211320" y="5590440"/>
            <a:ext cx="1264680" cy="10548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17" name=""/>
          <p:cNvGraphicFramePr/>
          <p:nvPr/>
        </p:nvGraphicFramePr>
        <p:xfrm>
          <a:off x="1980000" y="2313720"/>
          <a:ext cx="6984000" cy="380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Korištenje terapijskih usluga na drugim mjestima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9" name="Content Placeholder 3" descr=""/>
          <p:cNvPicPr/>
          <p:nvPr/>
        </p:nvPicPr>
        <p:blipFill>
          <a:blip r:embed="rId1"/>
          <a:stretch/>
        </p:blipFill>
        <p:spPr>
          <a:xfrm>
            <a:off x="0" y="2022840"/>
            <a:ext cx="6736320" cy="3528360"/>
          </a:xfrm>
          <a:prstGeom prst="rect">
            <a:avLst/>
          </a:prstGeom>
          <a:ln w="0">
            <a:noFill/>
          </a:ln>
        </p:spPr>
      </p:pic>
      <p:pic>
        <p:nvPicPr>
          <p:cNvPr id="120" name="Picture 4" descr=""/>
          <p:cNvPicPr/>
          <p:nvPr/>
        </p:nvPicPr>
        <p:blipFill>
          <a:blip r:embed="rId2"/>
          <a:stretch/>
        </p:blipFill>
        <p:spPr>
          <a:xfrm>
            <a:off x="5208120" y="3787200"/>
            <a:ext cx="6717600" cy="2622600"/>
          </a:xfrm>
          <a:prstGeom prst="rect">
            <a:avLst/>
          </a:prstGeom>
          <a:ln w="0">
            <a:noFill/>
          </a:ln>
        </p:spPr>
      </p:pic>
      <p:pic>
        <p:nvPicPr>
          <p:cNvPr id="121" name="Slika 3" descr=""/>
          <p:cNvPicPr/>
          <p:nvPr/>
        </p:nvPicPr>
        <p:blipFill>
          <a:blip r:embed="rId3"/>
          <a:stretch/>
        </p:blipFill>
        <p:spPr>
          <a:xfrm>
            <a:off x="287280" y="567216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22" name="Picture 6" descr=""/>
          <p:cNvPicPr/>
          <p:nvPr/>
        </p:nvPicPr>
        <p:blipFill>
          <a:blip r:embed="rId4"/>
          <a:stretch/>
        </p:blipFill>
        <p:spPr>
          <a:xfrm>
            <a:off x="10282680" y="227880"/>
            <a:ext cx="1432800" cy="1432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i="1" lang="hr-HR" sz="4400" spc="-1" strike="noStrike">
                <a:solidFill>
                  <a:srgbClr val="000000"/>
                </a:solidFill>
                <a:latin typeface="Calibri Light"/>
              </a:rPr>
              <a:t>Iskaz potreba za terapijskim uslugama za djecu i roditelje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4" name="Content Placeholder 4" descr=""/>
          <p:cNvPicPr/>
          <p:nvPr/>
        </p:nvPicPr>
        <p:blipFill>
          <a:blip r:embed="rId1"/>
          <a:srcRect l="0" t="4649" r="0" b="0"/>
          <a:stretch/>
        </p:blipFill>
        <p:spPr>
          <a:xfrm>
            <a:off x="-91440" y="1815840"/>
            <a:ext cx="5990400" cy="3618000"/>
          </a:xfrm>
          <a:prstGeom prst="rect">
            <a:avLst/>
          </a:prstGeom>
          <a:ln w="0">
            <a:noFill/>
          </a:ln>
        </p:spPr>
      </p:pic>
      <p:pic>
        <p:nvPicPr>
          <p:cNvPr id="125" name="Picture 5" descr=""/>
          <p:cNvPicPr/>
          <p:nvPr/>
        </p:nvPicPr>
        <p:blipFill>
          <a:blip r:embed="rId2"/>
          <a:srcRect l="1698" t="0" r="0" b="0"/>
          <a:stretch/>
        </p:blipFill>
        <p:spPr>
          <a:xfrm>
            <a:off x="5899320" y="1907280"/>
            <a:ext cx="6334920" cy="3366720"/>
          </a:xfrm>
          <a:prstGeom prst="rect">
            <a:avLst/>
          </a:prstGeom>
          <a:ln w="0">
            <a:noFill/>
          </a:ln>
        </p:spPr>
      </p:pic>
      <p:pic>
        <p:nvPicPr>
          <p:cNvPr id="126" name="Slika 3" descr=""/>
          <p:cNvPicPr/>
          <p:nvPr/>
        </p:nvPicPr>
        <p:blipFill>
          <a:blip r:embed="rId3"/>
          <a:stretch/>
        </p:blipFill>
        <p:spPr>
          <a:xfrm>
            <a:off x="10933560" y="5623200"/>
            <a:ext cx="1101600" cy="1054800"/>
          </a:xfrm>
          <a:prstGeom prst="rect">
            <a:avLst/>
          </a:prstGeom>
          <a:ln w="0">
            <a:noFill/>
          </a:ln>
        </p:spPr>
      </p:pic>
      <p:pic>
        <p:nvPicPr>
          <p:cNvPr id="127" name="Picture 7" descr=""/>
          <p:cNvPicPr/>
          <p:nvPr/>
        </p:nvPicPr>
        <p:blipFill>
          <a:blip r:embed="rId4"/>
          <a:stretch/>
        </p:blipFill>
        <p:spPr>
          <a:xfrm>
            <a:off x="287280" y="5499720"/>
            <a:ext cx="1267200" cy="1054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</TotalTime>
  <Application>LibreOffice/7.0.1.2$Windows_X86_64 LibreOffice_project/7cbcfc562f6eb6708b5ff7d7397325de9e764452</Application>
  <Words>1375</Words>
  <Paragraphs>124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2024-06-04T07:30:44Z</dcterms:created>
  <dc:creator>korisnik</dc:creator>
  <dc:description/>
  <dc:language>hr-HR</dc:language>
  <cp:lastModifiedBy/>
  <dcterms:modified xsi:type="dcterms:W3CDTF">2024-10-21T22:25:21Z</dcterms:modified>
  <cp:revision>56</cp:revision>
  <dc:subject/>
  <dc:title>Terapijske usluge i dostupnost socijanih usluga djeci s TUR i OSI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